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9926638" cy="66690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-660" y="-84"/>
      </p:cViewPr>
      <p:guideLst>
        <p:guide orient="horz" pos="2160"/>
        <p:guide pos="2880"/>
        <p:guide pos="29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First evaluation 15.12.2015</c:v>
                </c:pt>
              </c:strCache>
            </c:strRef>
          </c:tx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1.Organizational Governance</c:v>
                </c:pt>
                <c:pt idx="1">
                  <c:v>2.Human rights</c:v>
                </c:pt>
                <c:pt idx="2">
                  <c:v>3. Labor practices</c:v>
                </c:pt>
                <c:pt idx="3">
                  <c:v>4. Environment</c:v>
                </c:pt>
                <c:pt idx="4">
                  <c:v>5. Fair op practices</c:v>
                </c:pt>
                <c:pt idx="5">
                  <c:v>6. Consumer issues</c:v>
                </c:pt>
                <c:pt idx="6">
                  <c:v>7. Community Involvment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10</c:v>
                </c:pt>
                <c:pt idx="1">
                  <c:v>14</c:v>
                </c:pt>
                <c:pt idx="2">
                  <c:v>22</c:v>
                </c:pt>
                <c:pt idx="3">
                  <c:v>16</c:v>
                </c:pt>
                <c:pt idx="4">
                  <c:v>22</c:v>
                </c:pt>
                <c:pt idx="5">
                  <c:v>22</c:v>
                </c:pt>
                <c:pt idx="6">
                  <c:v>19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Second evaluation 10.02.2016</c:v>
                </c:pt>
              </c:strCache>
            </c:strRef>
          </c:tx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1.Organizational Governance</c:v>
                </c:pt>
                <c:pt idx="1">
                  <c:v>2.Human rights</c:v>
                </c:pt>
                <c:pt idx="2">
                  <c:v>3. Labor practices</c:v>
                </c:pt>
                <c:pt idx="3">
                  <c:v>4. Environment</c:v>
                </c:pt>
                <c:pt idx="4">
                  <c:v>5. Fair op practices</c:v>
                </c:pt>
                <c:pt idx="5">
                  <c:v>6. Consumer issues</c:v>
                </c:pt>
                <c:pt idx="6">
                  <c:v>7. Community Involvment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14</c:v>
                </c:pt>
                <c:pt idx="1">
                  <c:v>19</c:v>
                </c:pt>
                <c:pt idx="2">
                  <c:v>20</c:v>
                </c:pt>
                <c:pt idx="3">
                  <c:v>24</c:v>
                </c:pt>
                <c:pt idx="4">
                  <c:v>22</c:v>
                </c:pt>
                <c:pt idx="5">
                  <c:v>30</c:v>
                </c:pt>
                <c:pt idx="6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000576"/>
        <c:axId val="21002112"/>
      </c:radarChart>
      <c:catAx>
        <c:axId val="21000576"/>
        <c:scaling>
          <c:orientation val="minMax"/>
        </c:scaling>
        <c:delete val="0"/>
        <c:axPos val="b"/>
        <c:majorGridlines/>
        <c:numFmt formatCode="dd/mm/yyyy" sourceLinked="1"/>
        <c:majorTickMark val="out"/>
        <c:minorTickMark val="none"/>
        <c:tickLblPos val="nextTo"/>
        <c:crossAx val="21002112"/>
        <c:crosses val="autoZero"/>
        <c:auto val="1"/>
        <c:lblAlgn val="ctr"/>
        <c:lblOffset val="100"/>
        <c:noMultiLvlLbl val="0"/>
      </c:catAx>
      <c:valAx>
        <c:axId val="21002112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210005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3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22797" y="0"/>
            <a:ext cx="4301543" cy="333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9E637-00C1-43C7-B0FA-194D204DE0E6}" type="datetimeFigureOut">
              <a:rPr lang="de-DE" smtClean="0"/>
              <a:t>04.12.2015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334476"/>
            <a:ext cx="4301543" cy="333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22797" y="6334476"/>
            <a:ext cx="4301543" cy="333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5F39D-09B0-4A2F-8406-56907C0DD8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053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19EF-731D-4724-96CA-A66E64586826}" type="datetimeFigureOut">
              <a:rPr lang="de-DE" smtClean="0"/>
              <a:t>04.12.2015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6FFB-76D1-4CC1-9403-A23A592C3A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9567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19EF-731D-4724-96CA-A66E64586826}" type="datetimeFigureOut">
              <a:rPr lang="de-DE" smtClean="0"/>
              <a:t>04.12.2015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6FFB-76D1-4CC1-9403-A23A592C3A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249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19EF-731D-4724-96CA-A66E64586826}" type="datetimeFigureOut">
              <a:rPr lang="de-DE" smtClean="0"/>
              <a:t>04.12.2015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6FFB-76D1-4CC1-9403-A23A592C3A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7378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19EF-731D-4724-96CA-A66E64586826}" type="datetimeFigureOut">
              <a:rPr lang="de-DE" smtClean="0"/>
              <a:t>04.12.2015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6FFB-76D1-4CC1-9403-A23A592C3A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486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19EF-731D-4724-96CA-A66E64586826}" type="datetimeFigureOut">
              <a:rPr lang="de-DE" smtClean="0"/>
              <a:t>04.12.2015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6FFB-76D1-4CC1-9403-A23A592C3A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0501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19EF-731D-4724-96CA-A66E64586826}" type="datetimeFigureOut">
              <a:rPr lang="de-DE" smtClean="0"/>
              <a:t>04.12.2015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6FFB-76D1-4CC1-9403-A23A592C3A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0365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19EF-731D-4724-96CA-A66E64586826}" type="datetimeFigureOut">
              <a:rPr lang="de-DE" smtClean="0"/>
              <a:t>04.12.2015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6FFB-76D1-4CC1-9403-A23A592C3A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3568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19EF-731D-4724-96CA-A66E64586826}" type="datetimeFigureOut">
              <a:rPr lang="de-DE" smtClean="0"/>
              <a:t>04.12.2015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6FFB-76D1-4CC1-9403-A23A592C3A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2019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19EF-731D-4724-96CA-A66E64586826}" type="datetimeFigureOut">
              <a:rPr lang="de-DE" smtClean="0"/>
              <a:t>04.12.2015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6FFB-76D1-4CC1-9403-A23A592C3A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7766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19EF-731D-4724-96CA-A66E64586826}" type="datetimeFigureOut">
              <a:rPr lang="de-DE" smtClean="0"/>
              <a:t>04.12.2015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6FFB-76D1-4CC1-9403-A23A592C3A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9082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19EF-731D-4724-96CA-A66E64586826}" type="datetimeFigureOut">
              <a:rPr lang="de-DE" smtClean="0"/>
              <a:t>04.12.2015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6FFB-76D1-4CC1-9403-A23A592C3A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7255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919EF-731D-4724-96CA-A66E64586826}" type="datetimeFigureOut">
              <a:rPr lang="de-DE" smtClean="0"/>
              <a:t>04.12.2015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F6FFB-76D1-4CC1-9403-A23A592C3A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026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22" r="26282" b="59554"/>
          <a:stretch/>
        </p:blipFill>
        <p:spPr bwMode="auto">
          <a:xfrm>
            <a:off x="6228184" y="116632"/>
            <a:ext cx="2828925" cy="5238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03" y="116632"/>
            <a:ext cx="2046605" cy="582930"/>
          </a:xfrm>
          <a:prstGeom prst="rect">
            <a:avLst/>
          </a:prstGeom>
          <a:noFill/>
          <a:ln>
            <a:noFill/>
          </a:ln>
          <a:extLst/>
        </p:spPr>
      </p:pic>
      <p:cxnSp>
        <p:nvCxnSpPr>
          <p:cNvPr id="6" name="Gerade Verbindung 5"/>
          <p:cNvCxnSpPr/>
          <p:nvPr/>
        </p:nvCxnSpPr>
        <p:spPr>
          <a:xfrm>
            <a:off x="171857" y="836712"/>
            <a:ext cx="88002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3222912" y="611058"/>
            <a:ext cx="26981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EVBB annual conference in Brussels </a:t>
            </a:r>
            <a:r>
              <a:rPr lang="de-DE" sz="800" dirty="0" smtClean="0"/>
              <a:t>21th-24th </a:t>
            </a:r>
            <a:r>
              <a:rPr lang="en-US" sz="800" dirty="0" smtClean="0"/>
              <a:t>October </a:t>
            </a:r>
            <a:r>
              <a:rPr lang="de-DE" sz="800" dirty="0" smtClean="0"/>
              <a:t>2015</a:t>
            </a:r>
            <a:endParaRPr lang="de-DE" sz="800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595" y="64086"/>
            <a:ext cx="1897385" cy="576421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996" y="836712"/>
            <a:ext cx="6670007" cy="1717252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Rechteck 20"/>
          <p:cNvSpPr/>
          <p:nvPr/>
        </p:nvSpPr>
        <p:spPr>
          <a:xfrm>
            <a:off x="707376" y="2492896"/>
            <a:ext cx="77768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ym typeface="Symbol"/>
              </a:rPr>
              <a:t></a:t>
            </a:r>
            <a:r>
              <a:rPr lang="ro-RO" dirty="0"/>
              <a:t> </a:t>
            </a:r>
            <a:r>
              <a:rPr lang="en-GB" dirty="0"/>
              <a:t>Erasmus + project</a:t>
            </a:r>
            <a:endParaRPr lang="de-DE" dirty="0"/>
          </a:p>
          <a:p>
            <a:r>
              <a:rPr lang="en-GB" dirty="0">
                <a:sym typeface="Symbol"/>
              </a:rPr>
              <a:t></a:t>
            </a:r>
            <a:r>
              <a:rPr lang="ro-RO" dirty="0"/>
              <a:t> </a:t>
            </a:r>
            <a:r>
              <a:rPr lang="en-GB" dirty="0"/>
              <a:t>Key Action: Cooperation for innovation and the exchange of good practices</a:t>
            </a:r>
            <a:endParaRPr lang="de-DE" dirty="0"/>
          </a:p>
          <a:p>
            <a:r>
              <a:rPr lang="en-GB" dirty="0">
                <a:sym typeface="Symbol"/>
              </a:rPr>
              <a:t></a:t>
            </a:r>
            <a:r>
              <a:rPr lang="ro-RO" dirty="0"/>
              <a:t> </a:t>
            </a:r>
            <a:r>
              <a:rPr lang="en-GB" dirty="0"/>
              <a:t>Field: Strategic Partnerships for vocational education and training,</a:t>
            </a:r>
            <a:endParaRPr lang="de-DE" dirty="0"/>
          </a:p>
          <a:p>
            <a:r>
              <a:rPr lang="en-GB" dirty="0">
                <a:sym typeface="Symbol"/>
              </a:rPr>
              <a:t></a:t>
            </a:r>
            <a:r>
              <a:rPr lang="en-GB" dirty="0"/>
              <a:t> Duration: September 2014 - August 2016</a:t>
            </a:r>
            <a:endParaRPr lang="de-DE" dirty="0"/>
          </a:p>
        </p:txBody>
      </p:sp>
      <p:sp>
        <p:nvSpPr>
          <p:cNvPr id="30" name="Rechteck 29"/>
          <p:cNvSpPr/>
          <p:nvPr/>
        </p:nvSpPr>
        <p:spPr>
          <a:xfrm>
            <a:off x="5853947" y="5858687"/>
            <a:ext cx="180100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err="1" smtClean="0"/>
              <a:t>IDEProjet</a:t>
            </a:r>
            <a:r>
              <a:rPr lang="en-US" sz="1400" b="1" dirty="0"/>
              <a:t>, France </a:t>
            </a:r>
            <a:r>
              <a:rPr lang="en-US" sz="1400" dirty="0"/>
              <a:t>                                                                               </a:t>
            </a:r>
            <a:endParaRPr lang="de-DE" sz="1400" dirty="0"/>
          </a:p>
        </p:txBody>
      </p:sp>
      <p:sp>
        <p:nvSpPr>
          <p:cNvPr id="31" name="Textfeld 30"/>
          <p:cNvSpPr txBox="1"/>
          <p:nvPr/>
        </p:nvSpPr>
        <p:spPr>
          <a:xfrm>
            <a:off x="2232055" y="4134561"/>
            <a:ext cx="222702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400" b="1" u="sng" dirty="0" smtClean="0">
                <a:solidFill>
                  <a:prstClr val="black"/>
                </a:solidFill>
              </a:rPr>
              <a:t>Coordinator</a:t>
            </a:r>
            <a:r>
              <a:rPr lang="en-US" sz="1400" b="1" dirty="0" smtClean="0">
                <a:solidFill>
                  <a:prstClr val="black"/>
                </a:solidFill>
              </a:rPr>
              <a:t>:“</a:t>
            </a:r>
            <a:r>
              <a:rPr lang="en-US" sz="1400" b="1" dirty="0" err="1" smtClean="0">
                <a:solidFill>
                  <a:prstClr val="black"/>
                </a:solidFill>
              </a:rPr>
              <a:t>Petru</a:t>
            </a:r>
            <a:r>
              <a:rPr lang="en-US" sz="1400" b="1" dirty="0" smtClean="0">
                <a:solidFill>
                  <a:prstClr val="black"/>
                </a:solidFill>
              </a:rPr>
              <a:t> </a:t>
            </a:r>
            <a:r>
              <a:rPr lang="en-US" sz="1400" b="1" dirty="0" err="1">
                <a:solidFill>
                  <a:prstClr val="black"/>
                </a:solidFill>
              </a:rPr>
              <a:t>Maior</a:t>
            </a:r>
            <a:r>
              <a:rPr lang="en-US" sz="1400" b="1" dirty="0">
                <a:solidFill>
                  <a:prstClr val="black"/>
                </a:solidFill>
              </a:rPr>
              <a:t>” </a:t>
            </a:r>
            <a:endParaRPr lang="en-US" sz="1400" b="1" dirty="0" smtClean="0">
              <a:solidFill>
                <a:prstClr val="black"/>
              </a:solidFill>
            </a:endParaRPr>
          </a:p>
          <a:p>
            <a:pPr lvl="0"/>
            <a:r>
              <a:rPr lang="en-US" sz="1400" b="1" dirty="0" smtClean="0">
                <a:solidFill>
                  <a:prstClr val="black"/>
                </a:solidFill>
              </a:rPr>
              <a:t>University </a:t>
            </a:r>
            <a:r>
              <a:rPr lang="en-US" sz="1400" b="1" dirty="0">
                <a:solidFill>
                  <a:prstClr val="black"/>
                </a:solidFill>
              </a:rPr>
              <a:t>of Tirgu-Mures, </a:t>
            </a:r>
            <a:endParaRPr lang="en-US" sz="1400" b="1" dirty="0" smtClean="0">
              <a:solidFill>
                <a:prstClr val="black"/>
              </a:solidFill>
            </a:endParaRPr>
          </a:p>
          <a:p>
            <a:pPr lvl="0"/>
            <a:r>
              <a:rPr lang="en-US" sz="1400" b="1" dirty="0" smtClean="0">
                <a:solidFill>
                  <a:prstClr val="black"/>
                </a:solidFill>
              </a:rPr>
              <a:t>Romania 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1024" name="Textfeld 1023"/>
          <p:cNvSpPr txBox="1"/>
          <p:nvPr/>
        </p:nvSpPr>
        <p:spPr>
          <a:xfrm>
            <a:off x="2232055" y="4921532"/>
            <a:ext cx="22731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Institute for Technology and </a:t>
            </a:r>
            <a:endParaRPr lang="en-US" sz="1400" b="1" dirty="0" smtClean="0">
              <a:solidFill>
                <a:prstClr val="black"/>
              </a:solidFill>
            </a:endParaRPr>
          </a:p>
          <a:p>
            <a:r>
              <a:rPr lang="en-US" sz="1400" b="1" dirty="0" smtClean="0">
                <a:solidFill>
                  <a:prstClr val="black"/>
                </a:solidFill>
              </a:rPr>
              <a:t>Quality</a:t>
            </a:r>
            <a:r>
              <a:rPr lang="en-US" sz="1400" b="1" dirty="0">
                <a:solidFill>
                  <a:prstClr val="black"/>
                </a:solidFill>
              </a:rPr>
              <a:t>, Portugal</a:t>
            </a:r>
            <a:endParaRPr lang="de-DE" dirty="0"/>
          </a:p>
        </p:txBody>
      </p:sp>
      <p:sp>
        <p:nvSpPr>
          <p:cNvPr id="1032" name="Textfeld 1031"/>
          <p:cNvSpPr txBox="1"/>
          <p:nvPr/>
        </p:nvSpPr>
        <p:spPr>
          <a:xfrm>
            <a:off x="2232055" y="5493059"/>
            <a:ext cx="214516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b="1" dirty="0">
                <a:solidFill>
                  <a:prstClr val="black"/>
                </a:solidFill>
              </a:rPr>
              <a:t>BEST </a:t>
            </a:r>
            <a:r>
              <a:rPr lang="en-US" sz="1400" b="1" dirty="0" err="1">
                <a:solidFill>
                  <a:prstClr val="black"/>
                </a:solidFill>
              </a:rPr>
              <a:t>Institut</a:t>
            </a:r>
            <a:r>
              <a:rPr lang="en-US" sz="1400" b="1" dirty="0">
                <a:solidFill>
                  <a:prstClr val="black"/>
                </a:solidFill>
              </a:rPr>
              <a:t> für </a:t>
            </a:r>
            <a:r>
              <a:rPr lang="en-US" sz="1400" b="1" dirty="0" err="1">
                <a:solidFill>
                  <a:prstClr val="black"/>
                </a:solidFill>
              </a:rPr>
              <a:t>berufsbezogene</a:t>
            </a:r>
            <a:r>
              <a:rPr lang="en-US" sz="1400" b="1" dirty="0">
                <a:solidFill>
                  <a:prstClr val="black"/>
                </a:solidFill>
              </a:rPr>
              <a:t> </a:t>
            </a:r>
            <a:endParaRPr lang="en-US" sz="1400" b="1" dirty="0" smtClean="0">
              <a:solidFill>
                <a:prstClr val="black"/>
              </a:solidFill>
            </a:endParaRPr>
          </a:p>
          <a:p>
            <a:pPr lvl="0"/>
            <a:r>
              <a:rPr lang="en-US" sz="1400" b="1" dirty="0" err="1" smtClean="0">
                <a:solidFill>
                  <a:prstClr val="black"/>
                </a:solidFill>
              </a:rPr>
              <a:t>Weiterbildung</a:t>
            </a:r>
            <a:r>
              <a:rPr lang="en-US" sz="1400" b="1" dirty="0" smtClean="0">
                <a:solidFill>
                  <a:prstClr val="black"/>
                </a:solidFill>
              </a:rPr>
              <a:t> und </a:t>
            </a:r>
            <a:r>
              <a:rPr lang="en-US" sz="1400" b="1" dirty="0" err="1">
                <a:solidFill>
                  <a:prstClr val="black"/>
                </a:solidFill>
              </a:rPr>
              <a:t>Personaltraining</a:t>
            </a:r>
            <a:r>
              <a:rPr lang="en-US" sz="1400" b="1" dirty="0">
                <a:solidFill>
                  <a:prstClr val="black"/>
                </a:solidFill>
              </a:rPr>
              <a:t> GmbH, </a:t>
            </a:r>
            <a:endParaRPr lang="en-US" sz="1400" b="1" dirty="0" smtClean="0">
              <a:solidFill>
                <a:prstClr val="black"/>
              </a:solidFill>
            </a:endParaRPr>
          </a:p>
          <a:p>
            <a:pPr lvl="0"/>
            <a:r>
              <a:rPr lang="en-US" sz="1400" b="1" dirty="0" smtClean="0">
                <a:solidFill>
                  <a:prstClr val="black"/>
                </a:solidFill>
              </a:rPr>
              <a:t>Austria</a:t>
            </a:r>
            <a:r>
              <a:rPr lang="en-US" sz="1400" dirty="0" smtClean="0">
                <a:solidFill>
                  <a:prstClr val="black"/>
                </a:solidFill>
              </a:rPr>
              <a:t>                                 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1033" name="Textfeld 1032"/>
          <p:cNvSpPr txBox="1"/>
          <p:nvPr/>
        </p:nvSpPr>
        <p:spPr>
          <a:xfrm>
            <a:off x="5853947" y="4087705"/>
            <a:ext cx="2658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400" b="1" dirty="0">
                <a:solidFill>
                  <a:prstClr val="black"/>
                </a:solidFill>
              </a:rPr>
              <a:t>“</a:t>
            </a:r>
            <a:r>
              <a:rPr lang="en-US" sz="1400" b="1" dirty="0" err="1">
                <a:solidFill>
                  <a:prstClr val="black"/>
                </a:solidFill>
              </a:rPr>
              <a:t>Transilvania</a:t>
            </a:r>
            <a:r>
              <a:rPr lang="en-US" sz="1400" b="1" dirty="0">
                <a:solidFill>
                  <a:prstClr val="black"/>
                </a:solidFill>
              </a:rPr>
              <a:t>” Economic College, </a:t>
            </a:r>
            <a:endParaRPr lang="en-US" sz="1400" b="1" dirty="0" smtClean="0">
              <a:solidFill>
                <a:prstClr val="black"/>
              </a:solidFill>
            </a:endParaRPr>
          </a:p>
          <a:p>
            <a:pPr lvl="0"/>
            <a:r>
              <a:rPr lang="en-US" sz="1400" b="1" dirty="0" smtClean="0">
                <a:solidFill>
                  <a:prstClr val="black"/>
                </a:solidFill>
              </a:rPr>
              <a:t>Romania</a:t>
            </a:r>
            <a:r>
              <a:rPr lang="en-US" sz="1400" dirty="0" smtClean="0">
                <a:solidFill>
                  <a:prstClr val="black"/>
                </a:solidFill>
              </a:rPr>
              <a:t>   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1034" name="Textfeld 1033"/>
          <p:cNvSpPr txBox="1"/>
          <p:nvPr/>
        </p:nvSpPr>
        <p:spPr>
          <a:xfrm>
            <a:off x="5853947" y="4749847"/>
            <a:ext cx="3022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400" b="1" dirty="0">
                <a:solidFill>
                  <a:prstClr val="black"/>
                </a:solidFill>
              </a:rPr>
              <a:t>European Association of Institutes for </a:t>
            </a:r>
            <a:endParaRPr lang="en-US" sz="1400" b="1" dirty="0" smtClean="0">
              <a:solidFill>
                <a:prstClr val="black"/>
              </a:solidFill>
            </a:endParaRPr>
          </a:p>
          <a:p>
            <a:pPr lvl="0"/>
            <a:r>
              <a:rPr lang="en-US" sz="1400" b="1" dirty="0" smtClean="0">
                <a:solidFill>
                  <a:prstClr val="black"/>
                </a:solidFill>
              </a:rPr>
              <a:t>Vocational </a:t>
            </a:r>
            <a:r>
              <a:rPr lang="en-US" sz="1400" b="1" dirty="0">
                <a:solidFill>
                  <a:prstClr val="black"/>
                </a:solidFill>
              </a:rPr>
              <a:t>Training, </a:t>
            </a:r>
            <a:r>
              <a:rPr lang="en-US" sz="1400" b="1" dirty="0" smtClean="0">
                <a:solidFill>
                  <a:prstClr val="black"/>
                </a:solidFill>
              </a:rPr>
              <a:t>Germany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1035" name="Textfeld 1034"/>
          <p:cNvSpPr txBox="1"/>
          <p:nvPr/>
        </p:nvSpPr>
        <p:spPr>
          <a:xfrm>
            <a:off x="5853947" y="5411989"/>
            <a:ext cx="29543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European Center for Quality, Bulgaria</a:t>
            </a:r>
            <a:endParaRPr lang="de-DE" dirty="0"/>
          </a:p>
        </p:txBody>
      </p:sp>
      <p:pic>
        <p:nvPicPr>
          <p:cNvPr id="44" name="Picture 10" descr="pm_2"/>
          <p:cNvPicPr/>
          <p:nvPr/>
        </p:nvPicPr>
        <p:blipFill>
          <a:blip r:embed="rId5" cstate="print"/>
          <a:srcRect b="4301"/>
          <a:stretch>
            <a:fillRect/>
          </a:stretch>
        </p:blipFill>
        <p:spPr bwMode="auto">
          <a:xfrm>
            <a:off x="377908" y="4282641"/>
            <a:ext cx="1663214" cy="4576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1036" name="Textfeld 1035"/>
          <p:cNvSpPr txBox="1"/>
          <p:nvPr/>
        </p:nvSpPr>
        <p:spPr>
          <a:xfrm>
            <a:off x="323850" y="3765229"/>
            <a:ext cx="1052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u="sng" dirty="0" smtClean="0"/>
              <a:t>Partners:</a:t>
            </a:r>
            <a:endParaRPr lang="de-DE" b="1" u="sng" dirty="0"/>
          </a:p>
        </p:txBody>
      </p:sp>
      <p:pic>
        <p:nvPicPr>
          <p:cNvPr id="46" name="Picture 3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04877" y="4973336"/>
            <a:ext cx="436245" cy="43624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47" name="Picture 30" descr="best_logo (1)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0422" y="5629674"/>
            <a:ext cx="520700" cy="41465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48" name="Picture 49" descr="logo-colegiul-tehnic-transilvania-bg-transparent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82632" y="4149195"/>
            <a:ext cx="478155" cy="40386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49" name="Picture 32" descr="Logo-EVBB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01912" y="4873225"/>
            <a:ext cx="1158875" cy="36131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50" name="Picture 8" descr="ECQ logo Eng"/>
          <p:cNvPicPr/>
          <p:nvPr/>
        </p:nvPicPr>
        <p:blipFill>
          <a:blip r:embed="rId9" cstate="print"/>
          <a:srcRect r="36517" b="42352"/>
          <a:stretch>
            <a:fillRect/>
          </a:stretch>
        </p:blipFill>
        <p:spPr bwMode="auto">
          <a:xfrm>
            <a:off x="5016567" y="5351822"/>
            <a:ext cx="744220" cy="36131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51" name="Picture 31" descr="logoideprojet petit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56927" y="5849234"/>
            <a:ext cx="40386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7830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uppieren 28"/>
          <p:cNvGrpSpPr/>
          <p:nvPr/>
        </p:nvGrpSpPr>
        <p:grpSpPr>
          <a:xfrm>
            <a:off x="3563864" y="2492896"/>
            <a:ext cx="3107930" cy="1044116"/>
            <a:chOff x="3563864" y="2492896"/>
            <a:chExt cx="3107930" cy="1044116"/>
          </a:xfrm>
        </p:grpSpPr>
        <p:grpSp>
          <p:nvGrpSpPr>
            <p:cNvPr id="27" name="Gruppieren 26"/>
            <p:cNvGrpSpPr/>
            <p:nvPr/>
          </p:nvGrpSpPr>
          <p:grpSpPr>
            <a:xfrm>
              <a:off x="5292080" y="2492896"/>
              <a:ext cx="1379714" cy="936104"/>
              <a:chOff x="5292080" y="2492896"/>
              <a:chExt cx="1379714" cy="936104"/>
            </a:xfrm>
          </p:grpSpPr>
          <p:sp>
            <p:nvSpPr>
              <p:cNvPr id="3" name="Abgerundetes Rechteck 2"/>
              <p:cNvSpPr/>
              <p:nvPr/>
            </p:nvSpPr>
            <p:spPr>
              <a:xfrm>
                <a:off x="5292080" y="3140968"/>
                <a:ext cx="1080120" cy="288032"/>
              </a:xfrm>
              <a:prstGeom prst="round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" name="Abgerundete rechteckige Legende 13"/>
              <p:cNvSpPr/>
              <p:nvPr/>
            </p:nvSpPr>
            <p:spPr>
              <a:xfrm>
                <a:off x="5784574" y="2492896"/>
                <a:ext cx="887220" cy="432048"/>
              </a:xfrm>
              <a:prstGeom prst="wedgeRoundRectCallout">
                <a:avLst>
                  <a:gd name="adj1" fmla="val -42262"/>
                  <a:gd name="adj2" fmla="val 98123"/>
                  <a:gd name="adj3" fmla="val 16667"/>
                </a:avLst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EVBB</a:t>
                </a:r>
                <a:endParaRPr lang="de-DE" dirty="0"/>
              </a:p>
            </p:txBody>
          </p:sp>
        </p:grpSp>
        <p:sp>
          <p:nvSpPr>
            <p:cNvPr id="28" name="Minus 27"/>
            <p:cNvSpPr/>
            <p:nvPr/>
          </p:nvSpPr>
          <p:spPr>
            <a:xfrm>
              <a:off x="3563864" y="3320988"/>
              <a:ext cx="1508450" cy="216024"/>
            </a:xfrm>
            <a:prstGeom prst="mathMinu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" name="Rechteck 1"/>
          <p:cNvSpPr/>
          <p:nvPr/>
        </p:nvSpPr>
        <p:spPr>
          <a:xfrm>
            <a:off x="391818" y="2834511"/>
            <a:ext cx="8424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AIMS</a:t>
            </a:r>
            <a:endParaRPr lang="de-DE" dirty="0"/>
          </a:p>
          <a:p>
            <a:r>
              <a:rPr lang="en-GB" dirty="0"/>
              <a:t>To develop the innovative </a:t>
            </a:r>
            <a:r>
              <a:rPr lang="en-GB" dirty="0" err="1"/>
              <a:t>eQvet</a:t>
            </a:r>
            <a:r>
              <a:rPr lang="en-GB" dirty="0"/>
              <a:t>-</a:t>
            </a:r>
            <a:r>
              <a:rPr lang="en-GB" i="1" dirty="0"/>
              <a:t>u</a:t>
            </a:r>
            <a:r>
              <a:rPr lang="en-GB" dirty="0"/>
              <a:t>s framework and practice set under the EQAVET framework;</a:t>
            </a:r>
            <a:endParaRPr lang="de-DE" dirty="0"/>
          </a:p>
          <a:p>
            <a:r>
              <a:rPr lang="en-GB" dirty="0"/>
              <a:t>To develop the innovative four levels extensive evaluation model for scalable Eco skills and sustainable training evaluation of trainees participating in VET programs as a tool to assess and validate the return of investment in VET programs</a:t>
            </a:r>
            <a:r>
              <a:rPr lang="en-GB" dirty="0" smtClean="0"/>
              <a:t>.</a:t>
            </a:r>
            <a:endParaRPr lang="de-DE" dirty="0"/>
          </a:p>
        </p:txBody>
      </p:sp>
      <p:pic>
        <p:nvPicPr>
          <p:cNvPr id="4" name="Pictur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22" r="26282" b="59554"/>
          <a:stretch/>
        </p:blipFill>
        <p:spPr bwMode="auto">
          <a:xfrm>
            <a:off x="6228184" y="116632"/>
            <a:ext cx="2828925" cy="5238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03" y="116632"/>
            <a:ext cx="2046605" cy="582930"/>
          </a:xfrm>
          <a:prstGeom prst="rect">
            <a:avLst/>
          </a:prstGeom>
          <a:noFill/>
          <a:ln>
            <a:noFill/>
          </a:ln>
          <a:extLst/>
        </p:spPr>
      </p:pic>
      <p:cxnSp>
        <p:nvCxnSpPr>
          <p:cNvPr id="6" name="Gerade Verbindung 5"/>
          <p:cNvCxnSpPr/>
          <p:nvPr/>
        </p:nvCxnSpPr>
        <p:spPr>
          <a:xfrm>
            <a:off x="171857" y="836712"/>
            <a:ext cx="88002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3222912" y="611058"/>
            <a:ext cx="26981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EVBB annual conference in Brussels </a:t>
            </a:r>
            <a:r>
              <a:rPr lang="de-DE" sz="800" dirty="0" smtClean="0"/>
              <a:t>21th-24th </a:t>
            </a:r>
            <a:r>
              <a:rPr lang="en-US" sz="800" dirty="0" smtClean="0"/>
              <a:t>October </a:t>
            </a:r>
            <a:r>
              <a:rPr lang="de-DE" sz="800" dirty="0" smtClean="0"/>
              <a:t>2015</a:t>
            </a:r>
            <a:endParaRPr lang="de-DE" sz="800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595" y="64086"/>
            <a:ext cx="1897385" cy="576421"/>
          </a:xfrm>
          <a:prstGeom prst="rect">
            <a:avLst/>
          </a:prstGeom>
        </p:spPr>
      </p:pic>
      <p:sp>
        <p:nvSpPr>
          <p:cNvPr id="16" name="Rechteck 15"/>
          <p:cNvSpPr/>
          <p:nvPr/>
        </p:nvSpPr>
        <p:spPr>
          <a:xfrm>
            <a:off x="5181819" y="1038520"/>
            <a:ext cx="180020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QUALECO</a:t>
            </a:r>
            <a:endParaRPr lang="de-DE" dirty="0"/>
          </a:p>
        </p:txBody>
      </p:sp>
      <p:sp>
        <p:nvSpPr>
          <p:cNvPr id="18" name="Rechteck 17"/>
          <p:cNvSpPr/>
          <p:nvPr/>
        </p:nvSpPr>
        <p:spPr>
          <a:xfrm>
            <a:off x="2244563" y="1038520"/>
            <a:ext cx="180020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EQAVET</a:t>
            </a:r>
            <a:endParaRPr lang="de-DE" dirty="0"/>
          </a:p>
        </p:txBody>
      </p:sp>
      <p:sp>
        <p:nvSpPr>
          <p:cNvPr id="22" name="Rechteck 21"/>
          <p:cNvSpPr/>
          <p:nvPr/>
        </p:nvSpPr>
        <p:spPr>
          <a:xfrm>
            <a:off x="3650429" y="2072657"/>
            <a:ext cx="180020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EQVET-US</a:t>
            </a:r>
            <a:endParaRPr lang="de-DE" b="1" dirty="0"/>
          </a:p>
        </p:txBody>
      </p:sp>
      <p:cxnSp>
        <p:nvCxnSpPr>
          <p:cNvPr id="23" name="Gewinkelte Verbindung 22"/>
          <p:cNvCxnSpPr>
            <a:stCxn id="18" idx="2"/>
            <a:endCxn id="22" idx="1"/>
          </p:cNvCxnSpPr>
          <p:nvPr/>
        </p:nvCxnSpPr>
        <p:spPr>
          <a:xfrm rot="16200000" flipH="1">
            <a:off x="3006492" y="1680747"/>
            <a:ext cx="782109" cy="505766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winkelte Verbindung 23"/>
          <p:cNvCxnSpPr>
            <a:endCxn id="22" idx="3"/>
          </p:cNvCxnSpPr>
          <p:nvPr/>
        </p:nvCxnSpPr>
        <p:spPr>
          <a:xfrm rot="10800000" flipV="1">
            <a:off x="5450629" y="1542575"/>
            <a:ext cx="811310" cy="782110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/>
        </p:nvSpPr>
        <p:spPr>
          <a:xfrm>
            <a:off x="6065671" y="1610464"/>
            <a:ext cx="294022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sustainable </a:t>
            </a:r>
            <a:r>
              <a:rPr lang="en-US" sz="1400" b="1" dirty="0"/>
              <a:t>development and quality standards for vocational training organizations </a:t>
            </a:r>
            <a:endParaRPr lang="de-DE" sz="1400" b="1" dirty="0"/>
          </a:p>
        </p:txBody>
      </p:sp>
      <p:sp>
        <p:nvSpPr>
          <p:cNvPr id="26" name="Rechteck 25"/>
          <p:cNvSpPr/>
          <p:nvPr/>
        </p:nvSpPr>
        <p:spPr>
          <a:xfrm>
            <a:off x="357283" y="1639883"/>
            <a:ext cx="266429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designed to promote better vocational education and training by providing authorities with common tools for the management of quality</a:t>
            </a:r>
            <a:endParaRPr lang="de-DE" sz="1400" b="1" dirty="0"/>
          </a:p>
        </p:txBody>
      </p:sp>
      <p:sp>
        <p:nvSpPr>
          <p:cNvPr id="12" name="Textfeld 11"/>
          <p:cNvSpPr txBox="1"/>
          <p:nvPr/>
        </p:nvSpPr>
        <p:spPr>
          <a:xfrm>
            <a:off x="391818" y="4605674"/>
            <a:ext cx="84249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 </a:t>
            </a:r>
            <a:r>
              <a:rPr lang="en-GB" b="1" dirty="0">
                <a:solidFill>
                  <a:prstClr val="black"/>
                </a:solidFill>
              </a:rPr>
              <a:t>TARGET GROUPS</a:t>
            </a:r>
            <a:endParaRPr lang="de-DE" dirty="0">
              <a:solidFill>
                <a:prstClr val="black"/>
              </a:solidFill>
            </a:endParaRPr>
          </a:p>
          <a:p>
            <a:pPr lvl="0"/>
            <a:r>
              <a:rPr lang="en-GB" dirty="0">
                <a:solidFill>
                  <a:prstClr val="black"/>
                </a:solidFill>
                <a:sym typeface="Symbol"/>
              </a:rPr>
              <a:t></a:t>
            </a:r>
            <a:r>
              <a:rPr lang="ro-RO" dirty="0">
                <a:solidFill>
                  <a:prstClr val="black"/>
                </a:solidFill>
              </a:rPr>
              <a:t> </a:t>
            </a:r>
            <a:r>
              <a:rPr lang="en-GB" dirty="0">
                <a:solidFill>
                  <a:prstClr val="black"/>
                </a:solidFill>
              </a:rPr>
              <a:t>Vocational Education and Training providers in each partner country and at European level;</a:t>
            </a:r>
            <a:endParaRPr lang="de-DE" dirty="0">
              <a:solidFill>
                <a:prstClr val="black"/>
              </a:solidFill>
            </a:endParaRPr>
          </a:p>
          <a:p>
            <a:pPr lvl="0"/>
            <a:r>
              <a:rPr lang="en-GB" dirty="0">
                <a:solidFill>
                  <a:prstClr val="black"/>
                </a:solidFill>
                <a:sym typeface="Symbol"/>
              </a:rPr>
              <a:t></a:t>
            </a:r>
            <a:r>
              <a:rPr lang="en-GB" dirty="0">
                <a:solidFill>
                  <a:prstClr val="black"/>
                </a:solidFill>
              </a:rPr>
              <a:t> Policy-makers in VET;</a:t>
            </a:r>
            <a:endParaRPr lang="de-DE" dirty="0">
              <a:solidFill>
                <a:prstClr val="black"/>
              </a:solidFill>
            </a:endParaRPr>
          </a:p>
          <a:p>
            <a:pPr lvl="0"/>
            <a:r>
              <a:rPr lang="en-GB" dirty="0">
                <a:solidFill>
                  <a:prstClr val="black"/>
                </a:solidFill>
                <a:sym typeface="Symbol"/>
              </a:rPr>
              <a:t></a:t>
            </a:r>
            <a:r>
              <a:rPr lang="ro-RO" dirty="0">
                <a:solidFill>
                  <a:prstClr val="black"/>
                </a:solidFill>
              </a:rPr>
              <a:t> </a:t>
            </a:r>
            <a:r>
              <a:rPr lang="en-GB" dirty="0">
                <a:solidFill>
                  <a:prstClr val="black"/>
                </a:solidFill>
              </a:rPr>
              <a:t>Consultancy organisations and/or certification bodies for quality management systems;</a:t>
            </a:r>
            <a:endParaRPr lang="de-DE" dirty="0">
              <a:solidFill>
                <a:prstClr val="black"/>
              </a:solidFill>
            </a:endParaRPr>
          </a:p>
          <a:p>
            <a:pPr lvl="0"/>
            <a:r>
              <a:rPr lang="en-GB" dirty="0">
                <a:solidFill>
                  <a:prstClr val="black"/>
                </a:solidFill>
                <a:sym typeface="Symbol"/>
              </a:rPr>
              <a:t></a:t>
            </a:r>
            <a:r>
              <a:rPr lang="ro-RO" dirty="0">
                <a:solidFill>
                  <a:prstClr val="black"/>
                </a:solidFill>
              </a:rPr>
              <a:t> </a:t>
            </a:r>
            <a:r>
              <a:rPr lang="en-GB" dirty="0">
                <a:solidFill>
                  <a:prstClr val="black"/>
                </a:solidFill>
              </a:rPr>
              <a:t>VET quality teachers, professionals, experts, etc. </a:t>
            </a:r>
            <a:endParaRPr lang="de-DE" dirty="0">
              <a:solidFill>
                <a:prstClr val="black"/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0943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22" r="26282" b="59554"/>
          <a:stretch/>
        </p:blipFill>
        <p:spPr bwMode="auto">
          <a:xfrm>
            <a:off x="6228184" y="116632"/>
            <a:ext cx="2828925" cy="5238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03" y="116632"/>
            <a:ext cx="2046605" cy="582930"/>
          </a:xfrm>
          <a:prstGeom prst="rect">
            <a:avLst/>
          </a:prstGeom>
          <a:noFill/>
          <a:ln>
            <a:noFill/>
          </a:ln>
          <a:extLst/>
        </p:spPr>
      </p:pic>
      <p:cxnSp>
        <p:nvCxnSpPr>
          <p:cNvPr id="6" name="Gerade Verbindung 5"/>
          <p:cNvCxnSpPr/>
          <p:nvPr/>
        </p:nvCxnSpPr>
        <p:spPr>
          <a:xfrm>
            <a:off x="171857" y="836712"/>
            <a:ext cx="88002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3222912" y="611058"/>
            <a:ext cx="26981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EVBB annual conference in Brussels </a:t>
            </a:r>
            <a:r>
              <a:rPr lang="de-DE" sz="800" dirty="0" smtClean="0"/>
              <a:t>21th-24th </a:t>
            </a:r>
            <a:r>
              <a:rPr lang="en-US" sz="800" dirty="0" smtClean="0"/>
              <a:t>October </a:t>
            </a:r>
            <a:r>
              <a:rPr lang="de-DE" sz="800" dirty="0" smtClean="0"/>
              <a:t>2015</a:t>
            </a:r>
            <a:endParaRPr lang="de-DE" sz="800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595" y="64086"/>
            <a:ext cx="1897385" cy="576421"/>
          </a:xfrm>
          <a:prstGeom prst="rect">
            <a:avLst/>
          </a:prstGeom>
        </p:spPr>
      </p:pic>
      <p:pic>
        <p:nvPicPr>
          <p:cNvPr id="21" name="Picture 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010" y="1340768"/>
            <a:ext cx="8352928" cy="4968552"/>
          </a:xfrm>
          <a:prstGeom prst="rect">
            <a:avLst/>
          </a:prstGeom>
          <a:noFill/>
        </p:spPr>
      </p:pic>
      <p:sp>
        <p:nvSpPr>
          <p:cNvPr id="9" name="Textfeld 8"/>
          <p:cNvSpPr txBox="1"/>
          <p:nvPr/>
        </p:nvSpPr>
        <p:spPr>
          <a:xfrm>
            <a:off x="2491143" y="3356992"/>
            <a:ext cx="5544616" cy="276998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sz="2000" dirty="0" smtClean="0"/>
              <a:t>For each correspondence, EQVET-US Framework establishes at least one indicator and a set of guiding questions, to support the self-evaluation process of VET Providers in regards to the implementation of a sustainable model to continuously improve quality in VET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7" name="Textfeld 26"/>
          <p:cNvSpPr txBox="1"/>
          <p:nvPr/>
        </p:nvSpPr>
        <p:spPr>
          <a:xfrm>
            <a:off x="169420" y="826502"/>
            <a:ext cx="13923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Framework</a:t>
            </a: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341811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uppieren 48"/>
          <p:cNvGrpSpPr/>
          <p:nvPr/>
        </p:nvGrpSpPr>
        <p:grpSpPr>
          <a:xfrm>
            <a:off x="384925" y="1844824"/>
            <a:ext cx="7677916" cy="3600000"/>
            <a:chOff x="384925" y="1844824"/>
            <a:chExt cx="7677916" cy="3600000"/>
          </a:xfrm>
        </p:grpSpPr>
        <p:grpSp>
          <p:nvGrpSpPr>
            <p:cNvPr id="10" name="Gruppieren 9"/>
            <p:cNvGrpSpPr/>
            <p:nvPr/>
          </p:nvGrpSpPr>
          <p:grpSpPr>
            <a:xfrm>
              <a:off x="384925" y="1844824"/>
              <a:ext cx="3600000" cy="3600000"/>
              <a:chOff x="368661" y="2374663"/>
              <a:chExt cx="3600000" cy="3600000"/>
            </a:xfrm>
          </p:grpSpPr>
          <p:grpSp>
            <p:nvGrpSpPr>
              <p:cNvPr id="11" name="Gruppieren 10"/>
              <p:cNvGrpSpPr/>
              <p:nvPr/>
            </p:nvGrpSpPr>
            <p:grpSpPr>
              <a:xfrm>
                <a:off x="368661" y="2374663"/>
                <a:ext cx="3600000" cy="3600000"/>
                <a:chOff x="368661" y="2374663"/>
                <a:chExt cx="3600000" cy="3600000"/>
              </a:xfrm>
            </p:grpSpPr>
            <p:sp>
              <p:nvSpPr>
                <p:cNvPr id="13" name="Ellipse 12"/>
                <p:cNvSpPr>
                  <a:spLocks noChangeAspect="1"/>
                </p:cNvSpPr>
                <p:nvPr/>
              </p:nvSpPr>
              <p:spPr>
                <a:xfrm>
                  <a:off x="368661" y="2374663"/>
                  <a:ext cx="3600000" cy="3600000"/>
                </a:xfrm>
                <a:prstGeom prst="ellipse">
                  <a:avLst/>
                </a:prstGeom>
                <a:solidFill>
                  <a:srgbClr val="FFFF00"/>
                </a:solidFill>
                <a:ln w="571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" name="Pfeil nach rechts 13"/>
                <p:cNvSpPr/>
                <p:nvPr/>
              </p:nvSpPr>
              <p:spPr>
                <a:xfrm>
                  <a:off x="368661" y="4113250"/>
                  <a:ext cx="395844" cy="484632"/>
                </a:xfrm>
                <a:prstGeom prst="rightArrow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" name="Pfeil nach rechts 14"/>
                <p:cNvSpPr/>
                <p:nvPr/>
              </p:nvSpPr>
              <p:spPr>
                <a:xfrm flipH="1">
                  <a:off x="3551656" y="4135285"/>
                  <a:ext cx="395844" cy="484632"/>
                </a:xfrm>
                <a:prstGeom prst="rightArrow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" name="Pfeil nach rechts 15"/>
                <p:cNvSpPr/>
                <p:nvPr/>
              </p:nvSpPr>
              <p:spPr>
                <a:xfrm rot="16200000">
                  <a:off x="1970723" y="5503237"/>
                  <a:ext cx="458220" cy="484632"/>
                </a:xfrm>
                <a:prstGeom prst="rightArrow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7" name="Pfeil nach rechts 16"/>
                <p:cNvSpPr/>
                <p:nvPr/>
              </p:nvSpPr>
              <p:spPr>
                <a:xfrm rot="18281919">
                  <a:off x="969257" y="5194386"/>
                  <a:ext cx="439398" cy="484632"/>
                </a:xfrm>
                <a:prstGeom prst="rightArrow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8" name="Pfeil nach rechts 17"/>
                <p:cNvSpPr/>
                <p:nvPr/>
              </p:nvSpPr>
              <p:spPr>
                <a:xfrm rot="3079934" flipH="1">
                  <a:off x="3008339" y="5160459"/>
                  <a:ext cx="403979" cy="484632"/>
                </a:xfrm>
                <a:prstGeom prst="rightArrow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9" name="Pfeil nach rechts 18"/>
                <p:cNvSpPr/>
                <p:nvPr/>
              </p:nvSpPr>
              <p:spPr>
                <a:xfrm rot="1701810">
                  <a:off x="552508" y="3234634"/>
                  <a:ext cx="630285" cy="484632"/>
                </a:xfrm>
                <a:prstGeom prst="rightArrow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0" name="Pfeil nach rechts 19"/>
                <p:cNvSpPr/>
                <p:nvPr/>
              </p:nvSpPr>
              <p:spPr>
                <a:xfrm rot="19898190" flipH="1">
                  <a:off x="3143940" y="3225015"/>
                  <a:ext cx="630285" cy="484632"/>
                </a:xfrm>
                <a:prstGeom prst="rightArrow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2" name="Textfeld 11"/>
              <p:cNvSpPr txBox="1"/>
              <p:nvPr/>
            </p:nvSpPr>
            <p:spPr>
              <a:xfrm>
                <a:off x="997539" y="2844632"/>
                <a:ext cx="23422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 smtClean="0"/>
                  <a:t>Implementation Guide</a:t>
                </a:r>
                <a:endParaRPr lang="en-GB" b="1" dirty="0"/>
              </a:p>
            </p:txBody>
          </p:sp>
        </p:grpSp>
        <p:sp>
          <p:nvSpPr>
            <p:cNvPr id="40" name="Textfeld 2"/>
            <p:cNvSpPr txBox="1">
              <a:spLocks noChangeArrowheads="1"/>
            </p:cNvSpPr>
            <p:nvPr/>
          </p:nvSpPr>
          <p:spPr bwMode="auto">
            <a:xfrm>
              <a:off x="4729091" y="1939808"/>
              <a:ext cx="3333750" cy="111885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US" sz="1400" dirty="0" smtClean="0">
                  <a:effectLst/>
                  <a:latin typeface="Verdana"/>
                  <a:ea typeface="Calibri"/>
                  <a:cs typeface="Times New Roman"/>
                </a:rPr>
                <a:t>Instructions to evaluate measures and activities to improve the </a:t>
              </a:r>
              <a:r>
                <a:rPr lang="en-US" sz="1400" dirty="0" err="1" smtClean="0">
                  <a:effectLst/>
                  <a:latin typeface="Verdana"/>
                  <a:ea typeface="Calibri"/>
                  <a:cs typeface="Times New Roman"/>
                </a:rPr>
                <a:t>eQvet</a:t>
              </a:r>
              <a:r>
                <a:rPr lang="en-US" sz="1400" dirty="0" smtClean="0">
                  <a:effectLst/>
                  <a:latin typeface="Verdana"/>
                  <a:ea typeface="Calibri"/>
                  <a:cs typeface="Times New Roman"/>
                </a:rPr>
                <a:t>-us-level of the organization in</a:t>
              </a:r>
              <a:r>
                <a:rPr lang="en-US" sz="1400" kern="1200" dirty="0" smtClean="0">
                  <a:solidFill>
                    <a:srgbClr val="000000"/>
                  </a:solidFill>
                  <a:effectLst/>
                  <a:latin typeface="Verdana"/>
                  <a:ea typeface="Times New Roman"/>
                  <a:cs typeface="Times New Roman"/>
                </a:rPr>
                <a:t> </a:t>
              </a:r>
              <a:r>
                <a:rPr lang="en-US" sz="1400" dirty="0" smtClean="0">
                  <a:effectLst/>
                  <a:latin typeface="Verdana"/>
                  <a:ea typeface="Calibri"/>
                  <a:cs typeface="Times New Roman"/>
                </a:rPr>
                <a:t>reference to the PDCA-cycle. </a:t>
              </a:r>
              <a:endParaRPr lang="de-DE" sz="1400" dirty="0" smtClean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US" sz="1400" dirty="0" smtClean="0">
                  <a:effectLst/>
                  <a:latin typeface="Verdana"/>
                  <a:ea typeface="Calibri"/>
                  <a:cs typeface="Times New Roman"/>
                </a:rPr>
                <a:t> </a:t>
              </a:r>
              <a:endParaRPr lang="de-DE" sz="1400" dirty="0" smtClean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400" dirty="0" smtClean="0"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de-DE" sz="14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42" name="Gerade Verbindung mit Pfeil 41"/>
            <p:cNvCxnSpPr/>
            <p:nvPr/>
          </p:nvCxnSpPr>
          <p:spPr>
            <a:xfrm flipH="1">
              <a:off x="3599893" y="2132856"/>
              <a:ext cx="1129198" cy="699079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22" r="26282" b="59554"/>
          <a:stretch/>
        </p:blipFill>
        <p:spPr bwMode="auto">
          <a:xfrm>
            <a:off x="6228184" y="116632"/>
            <a:ext cx="2828925" cy="5238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03" y="116632"/>
            <a:ext cx="2046605" cy="582930"/>
          </a:xfrm>
          <a:prstGeom prst="rect">
            <a:avLst/>
          </a:prstGeom>
          <a:noFill/>
          <a:ln>
            <a:noFill/>
          </a:ln>
          <a:extLst/>
        </p:spPr>
      </p:pic>
      <p:cxnSp>
        <p:nvCxnSpPr>
          <p:cNvPr id="6" name="Gerade Verbindung 5"/>
          <p:cNvCxnSpPr/>
          <p:nvPr/>
        </p:nvCxnSpPr>
        <p:spPr>
          <a:xfrm>
            <a:off x="171857" y="836712"/>
            <a:ext cx="88002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3222912" y="611058"/>
            <a:ext cx="26981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EVBB annual conference in Brussels </a:t>
            </a:r>
            <a:r>
              <a:rPr lang="de-DE" sz="800" dirty="0" smtClean="0"/>
              <a:t>21th-24th </a:t>
            </a:r>
            <a:r>
              <a:rPr lang="en-US" sz="800" dirty="0" smtClean="0"/>
              <a:t>October </a:t>
            </a:r>
            <a:r>
              <a:rPr lang="de-DE" sz="800" dirty="0" smtClean="0"/>
              <a:t>2015</a:t>
            </a:r>
            <a:endParaRPr lang="de-DE" sz="800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595" y="64086"/>
            <a:ext cx="1897385" cy="576421"/>
          </a:xfrm>
          <a:prstGeom prst="rect">
            <a:avLst/>
          </a:prstGeom>
        </p:spPr>
      </p:pic>
      <p:grpSp>
        <p:nvGrpSpPr>
          <p:cNvPr id="22" name="Gruppieren 21"/>
          <p:cNvGrpSpPr/>
          <p:nvPr/>
        </p:nvGrpSpPr>
        <p:grpSpPr>
          <a:xfrm>
            <a:off x="780769" y="2708920"/>
            <a:ext cx="2808312" cy="2277684"/>
            <a:chOff x="764505" y="3238759"/>
            <a:chExt cx="2808312" cy="2277684"/>
          </a:xfrm>
        </p:grpSpPr>
        <p:sp>
          <p:nvSpPr>
            <p:cNvPr id="23" name="Akkord 22"/>
            <p:cNvSpPr/>
            <p:nvPr/>
          </p:nvSpPr>
          <p:spPr>
            <a:xfrm rot="5400000">
              <a:off x="1029819" y="2973445"/>
              <a:ext cx="2277684" cy="2808312"/>
            </a:xfrm>
            <a:prstGeom prst="chord">
              <a:avLst>
                <a:gd name="adj1" fmla="val 5398742"/>
                <a:gd name="adj2" fmla="val 16200000"/>
              </a:avLst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1534577" y="3454783"/>
              <a:ext cx="12681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smtClean="0"/>
                <a:t>Framework</a:t>
              </a:r>
              <a:endParaRPr lang="de-DE" b="1" dirty="0"/>
            </a:p>
          </p:txBody>
        </p:sp>
      </p:grpSp>
      <p:grpSp>
        <p:nvGrpSpPr>
          <p:cNvPr id="25" name="Gruppieren 24"/>
          <p:cNvGrpSpPr/>
          <p:nvPr/>
        </p:nvGrpSpPr>
        <p:grpSpPr>
          <a:xfrm>
            <a:off x="780769" y="2708920"/>
            <a:ext cx="2808312" cy="2277684"/>
            <a:chOff x="764505" y="3238759"/>
            <a:chExt cx="2808312" cy="2277684"/>
          </a:xfrm>
        </p:grpSpPr>
        <p:sp>
          <p:nvSpPr>
            <p:cNvPr id="26" name="Akkord 25"/>
            <p:cNvSpPr/>
            <p:nvPr/>
          </p:nvSpPr>
          <p:spPr>
            <a:xfrm rot="16200000" flipV="1">
              <a:off x="1029819" y="2973445"/>
              <a:ext cx="2277684" cy="2808312"/>
            </a:xfrm>
            <a:prstGeom prst="chord">
              <a:avLst>
                <a:gd name="adj1" fmla="val 5398742"/>
                <a:gd name="adj2" fmla="val 16200000"/>
              </a:avLst>
            </a:prstGeom>
            <a:solidFill>
              <a:srgbClr val="FFCC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1138059" y="4693256"/>
              <a:ext cx="2034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/>
                <a:t>Self Diagnostic Tool</a:t>
              </a:r>
              <a:endParaRPr lang="en-GB" b="1" dirty="0"/>
            </a:p>
          </p:txBody>
        </p:sp>
      </p:grpSp>
      <p:grpSp>
        <p:nvGrpSpPr>
          <p:cNvPr id="47" name="Gruppieren 46"/>
          <p:cNvGrpSpPr/>
          <p:nvPr/>
        </p:nvGrpSpPr>
        <p:grpSpPr>
          <a:xfrm>
            <a:off x="1140809" y="3583411"/>
            <a:ext cx="7458348" cy="1743090"/>
            <a:chOff x="1140809" y="3583411"/>
            <a:chExt cx="7458348" cy="1743090"/>
          </a:xfrm>
        </p:grpSpPr>
        <p:grpSp>
          <p:nvGrpSpPr>
            <p:cNvPr id="28" name="Gruppieren 27"/>
            <p:cNvGrpSpPr/>
            <p:nvPr/>
          </p:nvGrpSpPr>
          <p:grpSpPr>
            <a:xfrm>
              <a:off x="1140809" y="3583411"/>
              <a:ext cx="3557678" cy="674886"/>
              <a:chOff x="1124545" y="4113250"/>
              <a:chExt cx="3557678" cy="674886"/>
            </a:xfrm>
          </p:grpSpPr>
          <p:grpSp>
            <p:nvGrpSpPr>
              <p:cNvPr id="29" name="Gruppieren 28"/>
              <p:cNvGrpSpPr/>
              <p:nvPr/>
            </p:nvGrpSpPr>
            <p:grpSpPr>
              <a:xfrm>
                <a:off x="1124545" y="4113250"/>
                <a:ext cx="2088232" cy="580006"/>
                <a:chOff x="6660232" y="2416946"/>
                <a:chExt cx="2088232" cy="580006"/>
              </a:xfrm>
            </p:grpSpPr>
            <p:sp>
              <p:nvSpPr>
                <p:cNvPr id="32" name="Pfeil nach oben und unten 31"/>
                <p:cNvSpPr/>
                <p:nvPr/>
              </p:nvSpPr>
              <p:spPr>
                <a:xfrm flipV="1">
                  <a:off x="8388424" y="2416946"/>
                  <a:ext cx="360040" cy="576064"/>
                </a:xfrm>
                <a:prstGeom prst="upDownArrow">
                  <a:avLst/>
                </a:prstGeom>
                <a:gradFill flip="none" rotWithShape="1">
                  <a:gsLst>
                    <a:gs pos="0">
                      <a:srgbClr val="FFCC66"/>
                    </a:gs>
                    <a:gs pos="100000">
                      <a:schemeClr val="accent1">
                        <a:tint val="44500"/>
                        <a:satMod val="160000"/>
                        <a:lumMod val="83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3" name="Pfeil nach oben und unten 32"/>
                <p:cNvSpPr/>
                <p:nvPr/>
              </p:nvSpPr>
              <p:spPr>
                <a:xfrm flipV="1">
                  <a:off x="7956376" y="2420888"/>
                  <a:ext cx="360040" cy="576064"/>
                </a:xfrm>
                <a:prstGeom prst="upDownArrow">
                  <a:avLst/>
                </a:prstGeom>
                <a:gradFill flip="none" rotWithShape="1">
                  <a:gsLst>
                    <a:gs pos="0">
                      <a:srgbClr val="FFCC66"/>
                    </a:gs>
                    <a:gs pos="100000">
                      <a:schemeClr val="accent1">
                        <a:tint val="44500"/>
                        <a:satMod val="160000"/>
                        <a:lumMod val="83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4" name="Pfeil nach oben und unten 33"/>
                <p:cNvSpPr/>
                <p:nvPr/>
              </p:nvSpPr>
              <p:spPr>
                <a:xfrm flipV="1">
                  <a:off x="7524328" y="2420888"/>
                  <a:ext cx="360040" cy="576064"/>
                </a:xfrm>
                <a:prstGeom prst="upDownArrow">
                  <a:avLst/>
                </a:prstGeom>
                <a:gradFill flip="none" rotWithShape="1">
                  <a:gsLst>
                    <a:gs pos="0">
                      <a:srgbClr val="FFCC66"/>
                    </a:gs>
                    <a:gs pos="100000">
                      <a:schemeClr val="accent1">
                        <a:tint val="44500"/>
                        <a:satMod val="160000"/>
                        <a:lumMod val="83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5" name="Pfeil nach oben und unten 34"/>
                <p:cNvSpPr/>
                <p:nvPr/>
              </p:nvSpPr>
              <p:spPr>
                <a:xfrm flipV="1">
                  <a:off x="7092280" y="2420888"/>
                  <a:ext cx="360040" cy="576064"/>
                </a:xfrm>
                <a:prstGeom prst="upDownArrow">
                  <a:avLst/>
                </a:prstGeom>
                <a:gradFill flip="none" rotWithShape="1">
                  <a:gsLst>
                    <a:gs pos="0">
                      <a:srgbClr val="FFCC66"/>
                    </a:gs>
                    <a:gs pos="100000">
                      <a:schemeClr val="accent1">
                        <a:tint val="44500"/>
                        <a:satMod val="160000"/>
                        <a:lumMod val="83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6" name="Pfeil nach oben und unten 35"/>
                <p:cNvSpPr/>
                <p:nvPr/>
              </p:nvSpPr>
              <p:spPr>
                <a:xfrm flipV="1">
                  <a:off x="6660232" y="2420888"/>
                  <a:ext cx="360040" cy="576064"/>
                </a:xfrm>
                <a:prstGeom prst="upDownArrow">
                  <a:avLst/>
                </a:prstGeom>
                <a:gradFill flip="none" rotWithShape="1">
                  <a:gsLst>
                    <a:gs pos="0">
                      <a:srgbClr val="FFCC66"/>
                    </a:gs>
                    <a:gs pos="100000">
                      <a:schemeClr val="accent1">
                        <a:tint val="44500"/>
                        <a:satMod val="160000"/>
                        <a:lumMod val="83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cxnSp>
            <p:nvCxnSpPr>
              <p:cNvPr id="30" name="Gerade Verbindung mit Pfeil 29"/>
              <p:cNvCxnSpPr/>
              <p:nvPr/>
            </p:nvCxnSpPr>
            <p:spPr>
              <a:xfrm flipH="1" flipV="1">
                <a:off x="3032757" y="4509294"/>
                <a:ext cx="1649466" cy="278842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" name="Textfeld 1"/>
            <p:cNvSpPr txBox="1"/>
            <p:nvPr/>
          </p:nvSpPr>
          <p:spPr>
            <a:xfrm>
              <a:off x="4698487" y="4156950"/>
              <a:ext cx="3900670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>
                  <a:effectLst/>
                  <a:latin typeface="Verdana"/>
                  <a:ea typeface="Calibri"/>
                  <a:cs typeface="Times New Roman"/>
                </a:rPr>
                <a:t>Evaluation of derived questions from the framework to formulate the answers which support the preparations of measures. </a:t>
              </a:r>
              <a:endParaRPr lang="de-DE" sz="1400" dirty="0">
                <a:ea typeface="Calibri"/>
                <a:cs typeface="Times New Roman"/>
              </a:endParaRPr>
            </a:p>
            <a:p>
              <a:endParaRPr lang="de-DE" sz="1400" dirty="0"/>
            </a:p>
          </p:txBody>
        </p:sp>
      </p:grpSp>
      <p:grpSp>
        <p:nvGrpSpPr>
          <p:cNvPr id="48" name="Gruppieren 47"/>
          <p:cNvGrpSpPr/>
          <p:nvPr/>
        </p:nvGrpSpPr>
        <p:grpSpPr>
          <a:xfrm>
            <a:off x="3189678" y="3136721"/>
            <a:ext cx="4779773" cy="738664"/>
            <a:chOff x="3189678" y="3136721"/>
            <a:chExt cx="4779773" cy="738664"/>
          </a:xfrm>
        </p:grpSpPr>
        <p:sp>
          <p:nvSpPr>
            <p:cNvPr id="3" name="Textfeld 2"/>
            <p:cNvSpPr txBox="1"/>
            <p:nvPr/>
          </p:nvSpPr>
          <p:spPr>
            <a:xfrm>
              <a:off x="4729091" y="3136721"/>
              <a:ext cx="324036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effectLst/>
                  <a:latin typeface="Verdana"/>
                  <a:ea typeface="Calibri"/>
                  <a:cs typeface="Times New Roman"/>
                </a:rPr>
                <a:t>Indicator matrix as a structure of the content of </a:t>
              </a:r>
              <a:r>
                <a:rPr lang="en-US" sz="1400" dirty="0" err="1" smtClean="0">
                  <a:effectLst/>
                  <a:latin typeface="Verdana"/>
                  <a:ea typeface="Calibri"/>
                  <a:cs typeface="Times New Roman"/>
                </a:rPr>
                <a:t>eQvet</a:t>
              </a:r>
              <a:r>
                <a:rPr lang="en-US" sz="1400" dirty="0" smtClean="0">
                  <a:effectLst/>
                  <a:latin typeface="Verdana"/>
                  <a:ea typeface="Calibri"/>
                  <a:cs typeface="Times New Roman"/>
                </a:rPr>
                <a:t>-us.</a:t>
              </a:r>
              <a:endParaRPr lang="de-DE" sz="1400" dirty="0">
                <a:ea typeface="Calibri"/>
                <a:cs typeface="Times New Roman"/>
              </a:endParaRPr>
            </a:p>
            <a:p>
              <a:endParaRPr lang="de-DE" sz="1400" dirty="0"/>
            </a:p>
          </p:txBody>
        </p:sp>
        <p:cxnSp>
          <p:nvCxnSpPr>
            <p:cNvPr id="43" name="Gerade Verbindung mit Pfeil 42"/>
            <p:cNvCxnSpPr/>
            <p:nvPr/>
          </p:nvCxnSpPr>
          <p:spPr>
            <a:xfrm flipH="1">
              <a:off x="3189678" y="3294276"/>
              <a:ext cx="1508809" cy="10607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feld 38"/>
          <p:cNvSpPr txBox="1"/>
          <p:nvPr/>
        </p:nvSpPr>
        <p:spPr>
          <a:xfrm rot="19920892">
            <a:off x="373351" y="3364803"/>
            <a:ext cx="3533531" cy="584775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de-DE" sz="32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pperplate Gothic Bold" panose="020E0705020206020404" pitchFamily="34" charset="0"/>
              </a:rPr>
              <a:t>PRACTICE-SET</a:t>
            </a:r>
            <a:endParaRPr lang="de-DE" sz="3200" dirty="0">
              <a:solidFill>
                <a:schemeClr val="accent5">
                  <a:lumMod val="20000"/>
                  <a:lumOff val="80000"/>
                </a:schemeClr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169420" y="826502"/>
            <a:ext cx="14821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Practice Set </a:t>
            </a: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43703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22" r="26282" b="59554"/>
          <a:stretch/>
        </p:blipFill>
        <p:spPr bwMode="auto">
          <a:xfrm>
            <a:off x="6228184" y="116632"/>
            <a:ext cx="2828925" cy="5238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03" y="116632"/>
            <a:ext cx="2046605" cy="582930"/>
          </a:xfrm>
          <a:prstGeom prst="rect">
            <a:avLst/>
          </a:prstGeom>
          <a:noFill/>
          <a:ln>
            <a:noFill/>
          </a:ln>
          <a:extLst/>
        </p:spPr>
      </p:pic>
      <p:cxnSp>
        <p:nvCxnSpPr>
          <p:cNvPr id="6" name="Gerade Verbindung 5"/>
          <p:cNvCxnSpPr/>
          <p:nvPr/>
        </p:nvCxnSpPr>
        <p:spPr>
          <a:xfrm>
            <a:off x="171857" y="836712"/>
            <a:ext cx="88002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3222912" y="611058"/>
            <a:ext cx="26981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EVBB annual conference in Brussels </a:t>
            </a:r>
            <a:r>
              <a:rPr lang="de-DE" sz="800" dirty="0" smtClean="0"/>
              <a:t>21th-24th </a:t>
            </a:r>
            <a:r>
              <a:rPr lang="en-US" sz="800" dirty="0" smtClean="0"/>
              <a:t>October </a:t>
            </a:r>
            <a:r>
              <a:rPr lang="de-DE" sz="800" dirty="0" smtClean="0"/>
              <a:t>2015</a:t>
            </a:r>
            <a:endParaRPr lang="de-DE" sz="800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595" y="64086"/>
            <a:ext cx="1897385" cy="576421"/>
          </a:xfrm>
          <a:prstGeom prst="rect">
            <a:avLst/>
          </a:prstGeom>
        </p:spPr>
      </p:pic>
      <p:pic>
        <p:nvPicPr>
          <p:cNvPr id="41" name="Grafik 4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520" y="1135912"/>
            <a:ext cx="5810250" cy="1585595"/>
          </a:xfrm>
          <a:prstGeom prst="rect">
            <a:avLst/>
          </a:prstGeom>
          <a:noFill/>
        </p:spPr>
      </p:pic>
      <p:sp>
        <p:nvSpPr>
          <p:cNvPr id="9" name="Rechteck 8"/>
          <p:cNvSpPr/>
          <p:nvPr/>
        </p:nvSpPr>
        <p:spPr>
          <a:xfrm>
            <a:off x="575847" y="2721507"/>
            <a:ext cx="79208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i="1" dirty="0"/>
              <a:t>E</a:t>
            </a:r>
            <a:r>
              <a:rPr lang="en-GB" b="1" i="1" dirty="0" smtClean="0"/>
              <a:t>valuation </a:t>
            </a:r>
            <a:r>
              <a:rPr lang="en-GB" b="1" i="1" dirty="0"/>
              <a:t>key</a:t>
            </a:r>
            <a:r>
              <a:rPr lang="en-GB" dirty="0"/>
              <a:t>:</a:t>
            </a:r>
            <a:endParaRPr lang="de-DE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Level “</a:t>
            </a:r>
            <a:r>
              <a:rPr lang="en-GB" sz="1400" b="1" dirty="0"/>
              <a:t>poor</a:t>
            </a:r>
            <a:r>
              <a:rPr lang="en-GB" sz="1400" dirty="0"/>
              <a:t>” (</a:t>
            </a:r>
            <a:r>
              <a:rPr lang="en-GB" sz="1400" b="1" dirty="0"/>
              <a:t>0</a:t>
            </a:r>
            <a:r>
              <a:rPr lang="en-GB" sz="1400" dirty="0"/>
              <a:t> Points): Item is relevant, but not considered until now and no activities,</a:t>
            </a:r>
            <a:endParaRPr lang="de-DE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Level “</a:t>
            </a:r>
            <a:r>
              <a:rPr lang="en-GB" sz="1400" b="1" dirty="0"/>
              <a:t>basic</a:t>
            </a:r>
            <a:r>
              <a:rPr lang="en-GB" sz="1400" dirty="0"/>
              <a:t>” (</a:t>
            </a:r>
            <a:r>
              <a:rPr lang="en-GB" sz="1400" b="1" dirty="0"/>
              <a:t>1</a:t>
            </a:r>
            <a:r>
              <a:rPr lang="en-GB" sz="1400" dirty="0"/>
              <a:t> Points): Item is relevant, measures/activities are planned,</a:t>
            </a:r>
            <a:endParaRPr lang="de-DE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Level “</a:t>
            </a:r>
            <a:r>
              <a:rPr lang="en-GB" sz="1400" b="1" dirty="0"/>
              <a:t>good</a:t>
            </a:r>
            <a:r>
              <a:rPr lang="en-GB" sz="1400" dirty="0"/>
              <a:t>” (</a:t>
            </a:r>
            <a:r>
              <a:rPr lang="en-GB" sz="1400" b="1" dirty="0"/>
              <a:t>2</a:t>
            </a:r>
            <a:r>
              <a:rPr lang="en-GB" sz="1400" dirty="0"/>
              <a:t> Points): Item is relevant, realization at the beginning, in progress or almost finished,</a:t>
            </a:r>
            <a:endParaRPr lang="de-DE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Level “</a:t>
            </a:r>
            <a:r>
              <a:rPr lang="en-GB" sz="1400" b="1" dirty="0"/>
              <a:t>excellent</a:t>
            </a:r>
            <a:r>
              <a:rPr lang="en-GB" sz="1400" dirty="0"/>
              <a:t>” (</a:t>
            </a:r>
            <a:r>
              <a:rPr lang="en-GB" sz="1400" b="1" dirty="0"/>
              <a:t>3</a:t>
            </a:r>
            <a:r>
              <a:rPr lang="en-GB" sz="1400" dirty="0"/>
              <a:t> Points): Item is relevant, an effective measure/process is implemented and monitored.</a:t>
            </a:r>
            <a:endParaRPr lang="de-DE" sz="1400" dirty="0"/>
          </a:p>
        </p:txBody>
      </p:sp>
      <p:grpSp>
        <p:nvGrpSpPr>
          <p:cNvPr id="37" name="Gruppieren 36"/>
          <p:cNvGrpSpPr/>
          <p:nvPr/>
        </p:nvGrpSpPr>
        <p:grpSpPr>
          <a:xfrm>
            <a:off x="575847" y="4080625"/>
            <a:ext cx="7842349" cy="2461788"/>
            <a:chOff x="575847" y="4080625"/>
            <a:chExt cx="7842349" cy="2461788"/>
          </a:xfrm>
        </p:grpSpPr>
        <p:grpSp>
          <p:nvGrpSpPr>
            <p:cNvPr id="44" name="Gruppieren 43"/>
            <p:cNvGrpSpPr/>
            <p:nvPr/>
          </p:nvGrpSpPr>
          <p:grpSpPr>
            <a:xfrm>
              <a:off x="575847" y="5229200"/>
              <a:ext cx="7082102" cy="1313213"/>
              <a:chOff x="618083" y="5229200"/>
              <a:chExt cx="7082102" cy="1313213"/>
            </a:xfrm>
          </p:grpSpPr>
          <p:sp>
            <p:nvSpPr>
              <p:cNvPr id="45" name="Gleichschenkliges Dreieck 44"/>
              <p:cNvSpPr/>
              <p:nvPr/>
            </p:nvSpPr>
            <p:spPr>
              <a:xfrm rot="16200000">
                <a:off x="4343708" y="3360215"/>
                <a:ext cx="310892" cy="5008181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46" name="Gerade Verbindung 45"/>
              <p:cNvCxnSpPr/>
              <p:nvPr/>
            </p:nvCxnSpPr>
            <p:spPr>
              <a:xfrm>
                <a:off x="3363213" y="5584131"/>
                <a:ext cx="0" cy="576064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Gerade Verbindung 49"/>
              <p:cNvCxnSpPr/>
              <p:nvPr/>
            </p:nvCxnSpPr>
            <p:spPr>
              <a:xfrm>
                <a:off x="4515341" y="5584131"/>
                <a:ext cx="0" cy="576064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Gerade Verbindung 50"/>
              <p:cNvCxnSpPr/>
              <p:nvPr/>
            </p:nvCxnSpPr>
            <p:spPr>
              <a:xfrm>
                <a:off x="6309177" y="5584131"/>
                <a:ext cx="0" cy="576064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Textfeld 51"/>
              <p:cNvSpPr txBox="1"/>
              <p:nvPr/>
            </p:nvSpPr>
            <p:spPr>
              <a:xfrm>
                <a:off x="3071306" y="6160195"/>
                <a:ext cx="5838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smtClean="0">
                    <a:solidFill>
                      <a:srgbClr val="00B050"/>
                    </a:solidFill>
                  </a:rPr>
                  <a:t>25%</a:t>
                </a:r>
                <a:endParaRPr lang="de-DE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53" name="Textfeld 52"/>
              <p:cNvSpPr txBox="1"/>
              <p:nvPr/>
            </p:nvSpPr>
            <p:spPr>
              <a:xfrm>
                <a:off x="4197037" y="6173081"/>
                <a:ext cx="5838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smtClean="0">
                    <a:solidFill>
                      <a:srgbClr val="00B050"/>
                    </a:solidFill>
                  </a:rPr>
                  <a:t>50%</a:t>
                </a:r>
                <a:endParaRPr lang="de-DE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54" name="Textfeld 53"/>
              <p:cNvSpPr txBox="1"/>
              <p:nvPr/>
            </p:nvSpPr>
            <p:spPr>
              <a:xfrm>
                <a:off x="6000864" y="6173081"/>
                <a:ext cx="5838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>
                    <a:solidFill>
                      <a:srgbClr val="00B050"/>
                    </a:solidFill>
                  </a:rPr>
                  <a:t>8</a:t>
                </a:r>
                <a:r>
                  <a:rPr lang="de-DE" dirty="0" smtClean="0">
                    <a:solidFill>
                      <a:srgbClr val="00B050"/>
                    </a:solidFill>
                  </a:rPr>
                  <a:t>5%</a:t>
                </a:r>
                <a:endParaRPr lang="de-DE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55" name="Textfeld 54"/>
              <p:cNvSpPr txBox="1"/>
              <p:nvPr/>
            </p:nvSpPr>
            <p:spPr>
              <a:xfrm>
                <a:off x="2417520" y="6038095"/>
                <a:ext cx="52826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p</a:t>
                </a:r>
                <a:r>
                  <a:rPr lang="en-GB" dirty="0" smtClean="0"/>
                  <a:t>oor	      basic	           good	         excellent</a:t>
                </a:r>
                <a:endParaRPr lang="en-GB" dirty="0"/>
              </a:p>
            </p:txBody>
          </p:sp>
          <p:sp>
            <p:nvSpPr>
              <p:cNvPr id="56" name="Freihandform 55"/>
              <p:cNvSpPr/>
              <p:nvPr/>
            </p:nvSpPr>
            <p:spPr>
              <a:xfrm flipH="1">
                <a:off x="2339753" y="5229200"/>
                <a:ext cx="2719100" cy="456376"/>
              </a:xfrm>
              <a:custGeom>
                <a:avLst/>
                <a:gdLst>
                  <a:gd name="connsiteX0" fmla="*/ 1584357 w 1584357"/>
                  <a:gd name="connsiteY0" fmla="*/ 0 h 606582"/>
                  <a:gd name="connsiteX1" fmla="*/ 1584357 w 1584357"/>
                  <a:gd name="connsiteY1" fmla="*/ 199176 h 606582"/>
                  <a:gd name="connsiteX2" fmla="*/ 0 w 1584357"/>
                  <a:gd name="connsiteY2" fmla="*/ 199176 h 606582"/>
                  <a:gd name="connsiteX3" fmla="*/ 0 w 1584357"/>
                  <a:gd name="connsiteY3" fmla="*/ 606582 h 6065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84357" h="606582">
                    <a:moveTo>
                      <a:pt x="1584357" y="0"/>
                    </a:moveTo>
                    <a:lnTo>
                      <a:pt x="1584357" y="199176"/>
                    </a:lnTo>
                    <a:lnTo>
                      <a:pt x="0" y="199176"/>
                    </a:lnTo>
                    <a:lnTo>
                      <a:pt x="0" y="606582"/>
                    </a:lnTo>
                  </a:path>
                </a:pathLst>
              </a:custGeom>
              <a:noFill/>
              <a:ln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7" name="Textfeld 56"/>
              <p:cNvSpPr txBox="1"/>
              <p:nvPr/>
            </p:nvSpPr>
            <p:spPr>
              <a:xfrm>
                <a:off x="618083" y="5316244"/>
                <a:ext cx="14705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i="1" dirty="0" smtClean="0"/>
                  <a:t>Quality scale:</a:t>
                </a:r>
                <a:endParaRPr lang="en-US" b="1" i="1" dirty="0"/>
              </a:p>
            </p:txBody>
          </p:sp>
        </p:grpSp>
        <p:sp>
          <p:nvSpPr>
            <p:cNvPr id="21" name="Rechteck 20"/>
            <p:cNvSpPr/>
            <p:nvPr/>
          </p:nvSpPr>
          <p:spPr>
            <a:xfrm>
              <a:off x="575847" y="4362525"/>
              <a:ext cx="7842349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/>
                <a:t>Maybe you have answered 40 questions, “excellent” (3 points) would be the highest level, then </a:t>
              </a:r>
              <a:br>
                <a:rPr lang="en-GB" sz="1400" dirty="0"/>
              </a:br>
              <a:r>
                <a:rPr lang="en-GB" sz="1400" dirty="0"/>
                <a:t>40 x 3 points = 120 points (highest score in this case) ≙ 100%. </a:t>
              </a:r>
              <a:br>
                <a:rPr lang="en-GB" sz="1400" dirty="0"/>
              </a:br>
              <a:r>
                <a:rPr lang="en-GB" sz="1400" dirty="0"/>
                <a:t>If you reach 76 points in the evaluation (because not all answers are on the excellent level), the </a:t>
              </a:r>
              <a:r>
                <a:rPr lang="en-GB" sz="1400" dirty="0" err="1"/>
                <a:t>eQvet</a:t>
              </a:r>
              <a:r>
                <a:rPr lang="en-GB" sz="1400" dirty="0"/>
                <a:t>-us quality indicator is 63.3%. Now you can rate this quality indicator by means of the following </a:t>
              </a:r>
              <a:r>
                <a:rPr lang="en-GB" sz="1400" b="1" i="1" dirty="0"/>
                <a:t>quality scale</a:t>
              </a:r>
              <a:r>
                <a:rPr lang="en-GB" sz="1400" dirty="0"/>
                <a:t>:</a:t>
              </a:r>
              <a:endParaRPr lang="de-DE" sz="1400" dirty="0"/>
            </a:p>
          </p:txBody>
        </p:sp>
        <p:sp>
          <p:nvSpPr>
            <p:cNvPr id="31" name="Rechteck 30"/>
            <p:cNvSpPr/>
            <p:nvPr/>
          </p:nvSpPr>
          <p:spPr>
            <a:xfrm>
              <a:off x="575847" y="4080625"/>
              <a:ext cx="184428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b="1" i="1" dirty="0" smtClean="0"/>
                <a:t>Quality indicator </a:t>
              </a:r>
              <a:endParaRPr lang="de-DE" dirty="0"/>
            </a:p>
          </p:txBody>
        </p:sp>
      </p:grpSp>
      <p:sp>
        <p:nvSpPr>
          <p:cNvPr id="59" name="Textfeld 58"/>
          <p:cNvSpPr txBox="1"/>
          <p:nvPr/>
        </p:nvSpPr>
        <p:spPr>
          <a:xfrm>
            <a:off x="169420" y="826502"/>
            <a:ext cx="22731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Self Diagnostic Tool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213195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22" r="26282" b="59554"/>
          <a:stretch/>
        </p:blipFill>
        <p:spPr bwMode="auto">
          <a:xfrm>
            <a:off x="6228184" y="116632"/>
            <a:ext cx="2828925" cy="5238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03" y="116632"/>
            <a:ext cx="2046605" cy="582930"/>
          </a:xfrm>
          <a:prstGeom prst="rect">
            <a:avLst/>
          </a:prstGeom>
          <a:noFill/>
          <a:ln>
            <a:noFill/>
          </a:ln>
          <a:extLst/>
        </p:spPr>
      </p:pic>
      <p:cxnSp>
        <p:nvCxnSpPr>
          <p:cNvPr id="6" name="Gerade Verbindung 5"/>
          <p:cNvCxnSpPr/>
          <p:nvPr/>
        </p:nvCxnSpPr>
        <p:spPr>
          <a:xfrm>
            <a:off x="171857" y="836712"/>
            <a:ext cx="88002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3222912" y="611058"/>
            <a:ext cx="26981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EVBB annual conference in Brussels </a:t>
            </a:r>
            <a:r>
              <a:rPr lang="de-DE" sz="800" dirty="0" smtClean="0"/>
              <a:t>21th-24th </a:t>
            </a:r>
            <a:r>
              <a:rPr lang="en-US" sz="800" dirty="0" smtClean="0"/>
              <a:t>October </a:t>
            </a:r>
            <a:r>
              <a:rPr lang="de-DE" sz="800" dirty="0" smtClean="0"/>
              <a:t>2015</a:t>
            </a:r>
            <a:endParaRPr lang="de-DE" sz="800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595" y="64086"/>
            <a:ext cx="1897385" cy="576421"/>
          </a:xfrm>
          <a:prstGeom prst="rect">
            <a:avLst/>
          </a:prstGeom>
        </p:spPr>
      </p:pic>
      <p:sp>
        <p:nvSpPr>
          <p:cNvPr id="22" name="Textfeld 21"/>
          <p:cNvSpPr txBox="1"/>
          <p:nvPr/>
        </p:nvSpPr>
        <p:spPr>
          <a:xfrm>
            <a:off x="169420" y="836712"/>
            <a:ext cx="26492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Implementation Guide</a:t>
            </a:r>
            <a:endParaRPr lang="en-GB" sz="2000" b="1" dirty="0"/>
          </a:p>
        </p:txBody>
      </p:sp>
      <p:sp>
        <p:nvSpPr>
          <p:cNvPr id="23" name="Textfeld 22"/>
          <p:cNvSpPr txBox="1"/>
          <p:nvPr/>
        </p:nvSpPr>
        <p:spPr>
          <a:xfrm>
            <a:off x="323528" y="2078226"/>
            <a:ext cx="753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/>
              <a:t>Steps:</a:t>
            </a:r>
            <a:endParaRPr lang="en-GB" u="sng" dirty="0"/>
          </a:p>
        </p:txBody>
      </p:sp>
      <p:sp>
        <p:nvSpPr>
          <p:cNvPr id="24" name="Textfeld 23"/>
          <p:cNvSpPr txBox="1"/>
          <p:nvPr/>
        </p:nvSpPr>
        <p:spPr>
          <a:xfrm>
            <a:off x="640985" y="2462056"/>
            <a:ext cx="1898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/>
              <a:t>1. Self estimation </a:t>
            </a:r>
            <a:endParaRPr lang="en-GB" b="1" i="1" dirty="0"/>
          </a:p>
        </p:txBody>
      </p:sp>
      <p:sp>
        <p:nvSpPr>
          <p:cNvPr id="25" name="Textfeld 24"/>
          <p:cNvSpPr txBox="1"/>
          <p:nvPr/>
        </p:nvSpPr>
        <p:spPr>
          <a:xfrm>
            <a:off x="640985" y="2830713"/>
            <a:ext cx="48515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1.1 Read and understand the framework.</a:t>
            </a:r>
          </a:p>
          <a:p>
            <a:r>
              <a:rPr lang="en-GB" sz="1600" dirty="0" smtClean="0"/>
              <a:t>1.2 Choose and answer the questions of the framework.</a:t>
            </a:r>
          </a:p>
          <a:p>
            <a:r>
              <a:rPr lang="en-GB" sz="1600" dirty="0" smtClean="0"/>
              <a:t>1.3 Evaluate the Results.</a:t>
            </a:r>
            <a:endParaRPr lang="en-GB" sz="1600" dirty="0"/>
          </a:p>
        </p:txBody>
      </p:sp>
      <p:sp>
        <p:nvSpPr>
          <p:cNvPr id="26" name="Textfeld 25"/>
          <p:cNvSpPr txBox="1"/>
          <p:nvPr/>
        </p:nvSpPr>
        <p:spPr>
          <a:xfrm>
            <a:off x="640985" y="3806550"/>
            <a:ext cx="2711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/>
              <a:t>2</a:t>
            </a:r>
            <a:r>
              <a:rPr lang="en-GB" b="1" i="1" dirty="0" smtClean="0"/>
              <a:t>.  Improvement planning </a:t>
            </a:r>
            <a:endParaRPr lang="en-GB" b="1" i="1" dirty="0"/>
          </a:p>
        </p:txBody>
      </p:sp>
      <p:sp>
        <p:nvSpPr>
          <p:cNvPr id="27" name="Textfeld 26"/>
          <p:cNvSpPr txBox="1"/>
          <p:nvPr/>
        </p:nvSpPr>
        <p:spPr>
          <a:xfrm>
            <a:off x="640985" y="4122024"/>
            <a:ext cx="783887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2.1 Detect the most important aspects and the distance from the excellent level.</a:t>
            </a:r>
          </a:p>
          <a:p>
            <a:r>
              <a:rPr lang="en-GB" sz="1600" dirty="0" smtClean="0"/>
              <a:t>2.2 Set priorities and list the aspects/issues which you can improve in a definite time period.</a:t>
            </a:r>
          </a:p>
          <a:p>
            <a:r>
              <a:rPr lang="en-GB" sz="1600" dirty="0" smtClean="0"/>
              <a:t>2.3 Formulate quality objectives for this aspects/issues.</a:t>
            </a:r>
          </a:p>
          <a:p>
            <a:r>
              <a:rPr lang="en-GB" sz="1600" dirty="0" smtClean="0"/>
              <a:t>2.4 Develop a </a:t>
            </a:r>
            <a:r>
              <a:rPr lang="en-GB" sz="1600" dirty="0" smtClean="0"/>
              <a:t>action </a:t>
            </a:r>
            <a:r>
              <a:rPr lang="en-GB" sz="1600" dirty="0" smtClean="0"/>
              <a:t>plan with content, budget, dates, deadlines and responsibilities.</a:t>
            </a:r>
            <a:endParaRPr lang="en-GB" sz="1600" dirty="0"/>
          </a:p>
        </p:txBody>
      </p:sp>
      <p:sp>
        <p:nvSpPr>
          <p:cNvPr id="28" name="Textfeld 27"/>
          <p:cNvSpPr txBox="1"/>
          <p:nvPr/>
        </p:nvSpPr>
        <p:spPr>
          <a:xfrm>
            <a:off x="640985" y="5690334"/>
            <a:ext cx="68335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3.1 Put the </a:t>
            </a:r>
            <a:r>
              <a:rPr lang="en-GB" sz="1600" dirty="0" smtClean="0"/>
              <a:t>action </a:t>
            </a:r>
            <a:r>
              <a:rPr lang="en-GB" sz="1600" dirty="0" smtClean="0"/>
              <a:t>plan into practice, specify the steps of your plan operational.  </a:t>
            </a:r>
          </a:p>
          <a:p>
            <a:r>
              <a:rPr lang="en-GB" sz="1600" dirty="0" smtClean="0"/>
              <a:t>3.2 Check the effectiveness of your realized measures.</a:t>
            </a:r>
            <a:endParaRPr lang="en-GB" sz="1600" dirty="0"/>
          </a:p>
        </p:txBody>
      </p:sp>
      <p:sp>
        <p:nvSpPr>
          <p:cNvPr id="29" name="Textfeld 28"/>
          <p:cNvSpPr txBox="1"/>
          <p:nvPr/>
        </p:nvSpPr>
        <p:spPr>
          <a:xfrm>
            <a:off x="640985" y="5321677"/>
            <a:ext cx="1532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/>
              <a:t>3.  Realization</a:t>
            </a:r>
            <a:endParaRPr lang="en-GB" b="1" i="1" dirty="0"/>
          </a:p>
        </p:txBody>
      </p:sp>
      <p:sp>
        <p:nvSpPr>
          <p:cNvPr id="30" name="Textfeld 29"/>
          <p:cNvSpPr txBox="1"/>
          <p:nvPr/>
        </p:nvSpPr>
        <p:spPr>
          <a:xfrm>
            <a:off x="640985" y="6335989"/>
            <a:ext cx="2387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/>
              <a:t>4. New Self estimation </a:t>
            </a:r>
            <a:endParaRPr lang="en-GB" b="1" i="1" dirty="0"/>
          </a:p>
        </p:txBody>
      </p:sp>
      <p:grpSp>
        <p:nvGrpSpPr>
          <p:cNvPr id="32" name="Gruppieren 31"/>
          <p:cNvGrpSpPr/>
          <p:nvPr/>
        </p:nvGrpSpPr>
        <p:grpSpPr>
          <a:xfrm>
            <a:off x="640985" y="3079746"/>
            <a:ext cx="7450424" cy="3440910"/>
            <a:chOff x="640985" y="3079746"/>
            <a:chExt cx="7450424" cy="3440910"/>
          </a:xfrm>
        </p:grpSpPr>
        <p:cxnSp>
          <p:nvCxnSpPr>
            <p:cNvPr id="33" name="Gewinkelte Verbindung 32"/>
            <p:cNvCxnSpPr>
              <a:stCxn id="30" idx="1"/>
              <a:endCxn id="25" idx="1"/>
            </p:cNvCxnSpPr>
            <p:nvPr/>
          </p:nvCxnSpPr>
          <p:spPr>
            <a:xfrm rot="10800000">
              <a:off x="640985" y="3246213"/>
              <a:ext cx="12700" cy="3274443"/>
            </a:xfrm>
            <a:prstGeom prst="bentConnector3">
              <a:avLst>
                <a:gd name="adj1" fmla="val 1800000"/>
              </a:avLst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feld 33"/>
            <p:cNvSpPr txBox="1"/>
            <p:nvPr/>
          </p:nvSpPr>
          <p:spPr>
            <a:xfrm>
              <a:off x="5260891" y="3079746"/>
              <a:ext cx="283051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>
                  <a:solidFill>
                    <a:srgbClr val="0070C0"/>
                  </a:solidFill>
                </a:rPr>
                <a:t>a</a:t>
              </a:r>
              <a:r>
                <a:rPr lang="en-GB" sz="1600" dirty="0" smtClean="0">
                  <a:solidFill>
                    <a:srgbClr val="0070C0"/>
                  </a:solidFill>
                </a:rPr>
                <a:t>gain, what has been improved </a:t>
              </a:r>
            </a:p>
            <a:p>
              <a:r>
                <a:rPr lang="en-GB" sz="1600" dirty="0" smtClean="0">
                  <a:solidFill>
                    <a:srgbClr val="0070C0"/>
                  </a:solidFill>
                </a:rPr>
                <a:t>and how much?</a:t>
              </a:r>
              <a:endParaRPr lang="en-GB" sz="1600" dirty="0">
                <a:solidFill>
                  <a:srgbClr val="0070C0"/>
                </a:solidFill>
              </a:endParaRPr>
            </a:p>
          </p:txBody>
        </p:sp>
      </p:grpSp>
      <p:sp>
        <p:nvSpPr>
          <p:cNvPr id="35" name="Rechteck 34"/>
          <p:cNvSpPr/>
          <p:nvPr/>
        </p:nvSpPr>
        <p:spPr>
          <a:xfrm>
            <a:off x="4397697" y="3621624"/>
            <a:ext cx="2088232" cy="263488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elf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</a:rPr>
              <a:t>Diagnostic</a:t>
            </a:r>
            <a:r>
              <a:rPr lang="de-DE" dirty="0">
                <a:solidFill>
                  <a:srgbClr val="FF0000"/>
                </a:solidFill>
              </a:rPr>
              <a:t> T</a:t>
            </a:r>
            <a:r>
              <a:rPr lang="de-DE" dirty="0" smtClean="0">
                <a:solidFill>
                  <a:srgbClr val="FF0000"/>
                </a:solidFill>
              </a:rPr>
              <a:t>ool</a:t>
            </a:r>
            <a:endParaRPr lang="de-DE" dirty="0">
              <a:solidFill>
                <a:srgbClr val="FF0000"/>
              </a:solidFill>
            </a:endParaRPr>
          </a:p>
        </p:txBody>
      </p:sp>
      <p:graphicFrame>
        <p:nvGraphicFramePr>
          <p:cNvPr id="36" name="Tabel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792806"/>
              </p:ext>
            </p:extLst>
          </p:nvPr>
        </p:nvGraphicFramePr>
        <p:xfrm>
          <a:off x="4572000" y="917986"/>
          <a:ext cx="2988844" cy="1962872"/>
        </p:xfrm>
        <a:graphic>
          <a:graphicData uri="http://schemas.openxmlformats.org/drawingml/2006/table">
            <a:tbl>
              <a:tblPr firstRow="1" bandRow="1"/>
              <a:tblGrid>
                <a:gridCol w="870501"/>
                <a:gridCol w="378409"/>
                <a:gridCol w="410966"/>
                <a:gridCol w="420039"/>
                <a:gridCol w="410966"/>
                <a:gridCol w="497963"/>
              </a:tblGrid>
              <a:tr h="318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ANSWER</a:t>
                      </a:r>
                      <a:endParaRPr lang="de-D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de-D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de-D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poor</a:t>
                      </a:r>
                      <a:endParaRPr lang="de-D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de-D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basic</a:t>
                      </a:r>
                      <a:endParaRPr lang="de-D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de-D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good</a:t>
                      </a:r>
                      <a:endParaRPr lang="de-D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de-D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excellent</a:t>
                      </a:r>
                      <a:endParaRPr lang="de-D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200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 dirty="0">
                        <a:solidFill>
                          <a:srgbClr val="FF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de-DE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de-DE" sz="1800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de-DE" sz="1800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de-DE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</a:tr>
              <a:tr h="200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 dirty="0">
                        <a:solidFill>
                          <a:srgbClr val="FF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</a:tr>
              <a:tr h="229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de-DE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de-DE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de-DE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de-DE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</a:tr>
              <a:tr h="326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de-DE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de-DE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de-DE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de-DE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de-DE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</a:tr>
              <a:tr h="371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de-DE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de-DE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de-DE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de-DE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de-DE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</a:tr>
            </a:tbl>
          </a:graphicData>
        </a:graphic>
      </p:graphicFrame>
      <p:grpSp>
        <p:nvGrpSpPr>
          <p:cNvPr id="37" name="Gruppieren 36"/>
          <p:cNvGrpSpPr/>
          <p:nvPr/>
        </p:nvGrpSpPr>
        <p:grpSpPr>
          <a:xfrm>
            <a:off x="4644008" y="1308964"/>
            <a:ext cx="731142" cy="1498420"/>
            <a:chOff x="4644008" y="1308964"/>
            <a:chExt cx="731142" cy="1498420"/>
          </a:xfrm>
        </p:grpSpPr>
        <p:grpSp>
          <p:nvGrpSpPr>
            <p:cNvPr id="38" name="Gruppieren 37"/>
            <p:cNvGrpSpPr/>
            <p:nvPr/>
          </p:nvGrpSpPr>
          <p:grpSpPr>
            <a:xfrm>
              <a:off x="4644008" y="1308964"/>
              <a:ext cx="720080" cy="160662"/>
              <a:chOff x="2843808" y="1549956"/>
              <a:chExt cx="720080" cy="160662"/>
            </a:xfrm>
          </p:grpSpPr>
          <p:cxnSp>
            <p:nvCxnSpPr>
              <p:cNvPr id="67" name="Gerade Verbindung 66"/>
              <p:cNvCxnSpPr/>
              <p:nvPr/>
            </p:nvCxnSpPr>
            <p:spPr>
              <a:xfrm>
                <a:off x="2843808" y="1549956"/>
                <a:ext cx="72008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Gerade Verbindung 67"/>
              <p:cNvCxnSpPr/>
              <p:nvPr/>
            </p:nvCxnSpPr>
            <p:spPr>
              <a:xfrm>
                <a:off x="2843808" y="1628800"/>
                <a:ext cx="72008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Gerade Verbindung 68"/>
              <p:cNvCxnSpPr/>
              <p:nvPr/>
            </p:nvCxnSpPr>
            <p:spPr>
              <a:xfrm>
                <a:off x="2843808" y="1710618"/>
                <a:ext cx="72008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uppieren 38"/>
            <p:cNvGrpSpPr/>
            <p:nvPr/>
          </p:nvGrpSpPr>
          <p:grpSpPr>
            <a:xfrm>
              <a:off x="4655070" y="1622026"/>
              <a:ext cx="720080" cy="160662"/>
              <a:chOff x="2843808" y="1549956"/>
              <a:chExt cx="720080" cy="160662"/>
            </a:xfrm>
          </p:grpSpPr>
          <p:cxnSp>
            <p:nvCxnSpPr>
              <p:cNvPr id="64" name="Gerade Verbindung 63"/>
              <p:cNvCxnSpPr/>
              <p:nvPr/>
            </p:nvCxnSpPr>
            <p:spPr>
              <a:xfrm>
                <a:off x="2843808" y="1549956"/>
                <a:ext cx="72008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Gerade Verbindung 64"/>
              <p:cNvCxnSpPr/>
              <p:nvPr/>
            </p:nvCxnSpPr>
            <p:spPr>
              <a:xfrm>
                <a:off x="2843808" y="1628800"/>
                <a:ext cx="72008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Gerade Verbindung 65"/>
              <p:cNvCxnSpPr/>
              <p:nvPr/>
            </p:nvCxnSpPr>
            <p:spPr>
              <a:xfrm>
                <a:off x="2843808" y="1710618"/>
                <a:ext cx="72008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uppieren 39"/>
            <p:cNvGrpSpPr/>
            <p:nvPr/>
          </p:nvGrpSpPr>
          <p:grpSpPr>
            <a:xfrm>
              <a:off x="4655070" y="1917564"/>
              <a:ext cx="720080" cy="160662"/>
              <a:chOff x="2843808" y="1549956"/>
              <a:chExt cx="720080" cy="160662"/>
            </a:xfrm>
          </p:grpSpPr>
          <p:cxnSp>
            <p:nvCxnSpPr>
              <p:cNvPr id="61" name="Gerade Verbindung 60"/>
              <p:cNvCxnSpPr/>
              <p:nvPr/>
            </p:nvCxnSpPr>
            <p:spPr>
              <a:xfrm>
                <a:off x="2843808" y="1549956"/>
                <a:ext cx="72008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Gerade Verbindung 61"/>
              <p:cNvCxnSpPr/>
              <p:nvPr/>
            </p:nvCxnSpPr>
            <p:spPr>
              <a:xfrm>
                <a:off x="2843808" y="1628800"/>
                <a:ext cx="72008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Gerade Verbindung 62"/>
              <p:cNvCxnSpPr/>
              <p:nvPr/>
            </p:nvCxnSpPr>
            <p:spPr>
              <a:xfrm>
                <a:off x="2843808" y="1710618"/>
                <a:ext cx="72008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uppieren 41"/>
            <p:cNvGrpSpPr/>
            <p:nvPr/>
          </p:nvGrpSpPr>
          <p:grpSpPr>
            <a:xfrm>
              <a:off x="4655070" y="2276306"/>
              <a:ext cx="720080" cy="160662"/>
              <a:chOff x="2843808" y="1549956"/>
              <a:chExt cx="720080" cy="160662"/>
            </a:xfrm>
          </p:grpSpPr>
          <p:cxnSp>
            <p:nvCxnSpPr>
              <p:cNvPr id="58" name="Gerade Verbindung 57"/>
              <p:cNvCxnSpPr/>
              <p:nvPr/>
            </p:nvCxnSpPr>
            <p:spPr>
              <a:xfrm>
                <a:off x="2843808" y="1549956"/>
                <a:ext cx="72008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Gerade Verbindung 58"/>
              <p:cNvCxnSpPr/>
              <p:nvPr/>
            </p:nvCxnSpPr>
            <p:spPr>
              <a:xfrm>
                <a:off x="2843808" y="1628800"/>
                <a:ext cx="72008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Gerade Verbindung 59"/>
              <p:cNvCxnSpPr/>
              <p:nvPr/>
            </p:nvCxnSpPr>
            <p:spPr>
              <a:xfrm>
                <a:off x="2843808" y="1710618"/>
                <a:ext cx="72008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Gruppieren 42"/>
            <p:cNvGrpSpPr/>
            <p:nvPr/>
          </p:nvGrpSpPr>
          <p:grpSpPr>
            <a:xfrm>
              <a:off x="4655070" y="2646722"/>
              <a:ext cx="720080" cy="160662"/>
              <a:chOff x="2843808" y="1549956"/>
              <a:chExt cx="720080" cy="160662"/>
            </a:xfrm>
          </p:grpSpPr>
          <p:cxnSp>
            <p:nvCxnSpPr>
              <p:cNvPr id="47" name="Gerade Verbindung 46"/>
              <p:cNvCxnSpPr/>
              <p:nvPr/>
            </p:nvCxnSpPr>
            <p:spPr>
              <a:xfrm>
                <a:off x="2843808" y="1549956"/>
                <a:ext cx="72008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Gerade Verbindung 47"/>
              <p:cNvCxnSpPr/>
              <p:nvPr/>
            </p:nvCxnSpPr>
            <p:spPr>
              <a:xfrm>
                <a:off x="2843808" y="1628800"/>
                <a:ext cx="72008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Gerade Verbindung 48"/>
              <p:cNvCxnSpPr/>
              <p:nvPr/>
            </p:nvCxnSpPr>
            <p:spPr>
              <a:xfrm>
                <a:off x="2843808" y="1710618"/>
                <a:ext cx="72008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0" name="Gruppieren 69"/>
          <p:cNvGrpSpPr/>
          <p:nvPr/>
        </p:nvGrpSpPr>
        <p:grpSpPr>
          <a:xfrm>
            <a:off x="6176791" y="1387808"/>
            <a:ext cx="1203521" cy="1269086"/>
            <a:chOff x="6176791" y="1387808"/>
            <a:chExt cx="1203521" cy="1269086"/>
          </a:xfrm>
        </p:grpSpPr>
        <p:cxnSp>
          <p:nvCxnSpPr>
            <p:cNvPr id="71" name="Gerade Verbindung mit Pfeil 70"/>
            <p:cNvCxnSpPr/>
            <p:nvPr/>
          </p:nvCxnSpPr>
          <p:spPr>
            <a:xfrm>
              <a:off x="6955389" y="1387808"/>
              <a:ext cx="424923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rade Verbindung mit Pfeil 71"/>
            <p:cNvCxnSpPr/>
            <p:nvPr/>
          </p:nvCxnSpPr>
          <p:spPr>
            <a:xfrm>
              <a:off x="6176791" y="1712224"/>
              <a:ext cx="1203521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Gerade Verbindung mit Pfeil 72"/>
            <p:cNvCxnSpPr/>
            <p:nvPr/>
          </p:nvCxnSpPr>
          <p:spPr>
            <a:xfrm>
              <a:off x="6590033" y="2041286"/>
              <a:ext cx="772172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Gerade Verbindung mit Pfeil 73"/>
            <p:cNvCxnSpPr/>
            <p:nvPr/>
          </p:nvCxnSpPr>
          <p:spPr>
            <a:xfrm>
              <a:off x="6955389" y="2656894"/>
              <a:ext cx="424923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uppieren 74"/>
          <p:cNvGrpSpPr/>
          <p:nvPr/>
        </p:nvGrpSpPr>
        <p:grpSpPr>
          <a:xfrm>
            <a:off x="5965453" y="1312383"/>
            <a:ext cx="1391699" cy="1413059"/>
            <a:chOff x="7576970" y="1131314"/>
            <a:chExt cx="1391699" cy="1413059"/>
          </a:xfrm>
        </p:grpSpPr>
        <p:grpSp>
          <p:nvGrpSpPr>
            <p:cNvPr id="76" name="Gruppieren 75"/>
            <p:cNvGrpSpPr/>
            <p:nvPr/>
          </p:nvGrpSpPr>
          <p:grpSpPr>
            <a:xfrm>
              <a:off x="7642646" y="1195396"/>
              <a:ext cx="1270446" cy="1257427"/>
              <a:chOff x="6372200" y="1955549"/>
              <a:chExt cx="1270446" cy="1257427"/>
            </a:xfrm>
          </p:grpSpPr>
          <p:cxnSp>
            <p:nvCxnSpPr>
              <p:cNvPr id="82" name="Gerade Verbindung 81"/>
              <p:cNvCxnSpPr/>
              <p:nvPr/>
            </p:nvCxnSpPr>
            <p:spPr>
              <a:xfrm flipH="1">
                <a:off x="6372200" y="1955549"/>
                <a:ext cx="825305" cy="321323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Gerade Verbindung 82"/>
              <p:cNvCxnSpPr/>
              <p:nvPr/>
            </p:nvCxnSpPr>
            <p:spPr>
              <a:xfrm>
                <a:off x="6789760" y="2636912"/>
                <a:ext cx="852886" cy="288032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Gerade Verbindung 83"/>
              <p:cNvCxnSpPr/>
              <p:nvPr/>
            </p:nvCxnSpPr>
            <p:spPr>
              <a:xfrm>
                <a:off x="6372200" y="2276872"/>
                <a:ext cx="417560" cy="36004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Gerade Verbindung 84"/>
              <p:cNvCxnSpPr/>
              <p:nvPr/>
            </p:nvCxnSpPr>
            <p:spPr>
              <a:xfrm flipV="1">
                <a:off x="7164288" y="2924944"/>
                <a:ext cx="478358" cy="288032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7" name="Ellipse 76"/>
            <p:cNvSpPr/>
            <p:nvPr/>
          </p:nvSpPr>
          <p:spPr>
            <a:xfrm>
              <a:off x="8366130" y="1131314"/>
              <a:ext cx="163446" cy="16066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8" name="Ellipse 77"/>
            <p:cNvSpPr/>
            <p:nvPr/>
          </p:nvSpPr>
          <p:spPr>
            <a:xfrm>
              <a:off x="7576970" y="1446676"/>
              <a:ext cx="163446" cy="16066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9" name="Ellipse 78"/>
            <p:cNvSpPr/>
            <p:nvPr/>
          </p:nvSpPr>
          <p:spPr>
            <a:xfrm>
              <a:off x="7982867" y="1789199"/>
              <a:ext cx="163446" cy="16066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0" name="Ellipse 79"/>
            <p:cNvSpPr/>
            <p:nvPr/>
          </p:nvSpPr>
          <p:spPr>
            <a:xfrm>
              <a:off x="8805223" y="2095508"/>
              <a:ext cx="163446" cy="16066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1" name="Ellipse 80"/>
            <p:cNvSpPr/>
            <p:nvPr/>
          </p:nvSpPr>
          <p:spPr>
            <a:xfrm>
              <a:off x="8360095" y="2383711"/>
              <a:ext cx="163446" cy="16066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86" name="Gruppieren 85"/>
          <p:cNvGrpSpPr/>
          <p:nvPr/>
        </p:nvGrpSpPr>
        <p:grpSpPr>
          <a:xfrm>
            <a:off x="6728495" y="1321606"/>
            <a:ext cx="664844" cy="1406428"/>
            <a:chOff x="6728495" y="1321606"/>
            <a:chExt cx="664844" cy="1406428"/>
          </a:xfrm>
        </p:grpSpPr>
        <p:sp>
          <p:nvSpPr>
            <p:cNvPr id="87" name="Ellipse 86"/>
            <p:cNvSpPr/>
            <p:nvPr/>
          </p:nvSpPr>
          <p:spPr>
            <a:xfrm>
              <a:off x="7209810" y="1321606"/>
              <a:ext cx="183529" cy="16262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8" name="Ellipse 87"/>
            <p:cNvSpPr/>
            <p:nvPr/>
          </p:nvSpPr>
          <p:spPr>
            <a:xfrm>
              <a:off x="6764669" y="1630912"/>
              <a:ext cx="183529" cy="16262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9" name="Ellipse 88"/>
            <p:cNvSpPr/>
            <p:nvPr/>
          </p:nvSpPr>
          <p:spPr>
            <a:xfrm>
              <a:off x="6764669" y="1932813"/>
              <a:ext cx="183529" cy="16262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0" name="Ellipse 89"/>
            <p:cNvSpPr/>
            <p:nvPr/>
          </p:nvSpPr>
          <p:spPr>
            <a:xfrm>
              <a:off x="7183664" y="2284934"/>
              <a:ext cx="183529" cy="16262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1" name="Ellipse 90"/>
            <p:cNvSpPr/>
            <p:nvPr/>
          </p:nvSpPr>
          <p:spPr>
            <a:xfrm>
              <a:off x="6728495" y="2565410"/>
              <a:ext cx="183529" cy="16262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92" name="Gerade Verbindung 91"/>
            <p:cNvCxnSpPr>
              <a:stCxn id="88" idx="3"/>
              <a:endCxn id="87" idx="7"/>
            </p:cNvCxnSpPr>
            <p:nvPr/>
          </p:nvCxnSpPr>
          <p:spPr>
            <a:xfrm flipV="1">
              <a:off x="6791546" y="1345422"/>
              <a:ext cx="574916" cy="424298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Gerade Verbindung 92"/>
            <p:cNvCxnSpPr>
              <a:stCxn id="88" idx="4"/>
              <a:endCxn id="89" idx="4"/>
            </p:cNvCxnSpPr>
            <p:nvPr/>
          </p:nvCxnSpPr>
          <p:spPr>
            <a:xfrm>
              <a:off x="6856434" y="1793536"/>
              <a:ext cx="0" cy="301901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Gerade Verbindung 93"/>
            <p:cNvCxnSpPr>
              <a:stCxn id="89" idx="1"/>
              <a:endCxn id="90" idx="5"/>
            </p:cNvCxnSpPr>
            <p:nvPr/>
          </p:nvCxnSpPr>
          <p:spPr>
            <a:xfrm>
              <a:off x="6791546" y="1956629"/>
              <a:ext cx="548770" cy="467113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Gerade Verbindung 94"/>
            <p:cNvCxnSpPr>
              <a:stCxn id="90" idx="7"/>
              <a:endCxn id="91" idx="3"/>
            </p:cNvCxnSpPr>
            <p:nvPr/>
          </p:nvCxnSpPr>
          <p:spPr>
            <a:xfrm flipH="1">
              <a:off x="6755372" y="2308750"/>
              <a:ext cx="584944" cy="395468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6" name="Gerade Verbindung mit Pfeil 95"/>
          <p:cNvCxnSpPr>
            <a:stCxn id="35" idx="1"/>
          </p:cNvCxnSpPr>
          <p:nvPr/>
        </p:nvCxnSpPr>
        <p:spPr>
          <a:xfrm flipH="1" flipV="1">
            <a:off x="3635896" y="3398222"/>
            <a:ext cx="761801" cy="355146"/>
          </a:xfrm>
          <a:prstGeom prst="straightConnector1">
            <a:avLst/>
          </a:prstGeom>
          <a:ln w="57150">
            <a:solidFill>
              <a:srgbClr val="FFCC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Gerade Verbindung mit Pfeil 96"/>
          <p:cNvCxnSpPr/>
          <p:nvPr/>
        </p:nvCxnSpPr>
        <p:spPr>
          <a:xfrm flipH="1" flipV="1">
            <a:off x="2771800" y="3501008"/>
            <a:ext cx="1625898" cy="252360"/>
          </a:xfrm>
          <a:prstGeom prst="straightConnector1">
            <a:avLst/>
          </a:prstGeom>
          <a:ln w="57150">
            <a:solidFill>
              <a:srgbClr val="FFCC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Gerade Verbindung mit Pfeil 97"/>
          <p:cNvCxnSpPr>
            <a:stCxn id="35" idx="1"/>
          </p:cNvCxnSpPr>
          <p:nvPr/>
        </p:nvCxnSpPr>
        <p:spPr>
          <a:xfrm flipH="1">
            <a:off x="3347864" y="3753368"/>
            <a:ext cx="1049833" cy="422514"/>
          </a:xfrm>
          <a:prstGeom prst="straightConnector1">
            <a:avLst/>
          </a:prstGeom>
          <a:ln w="57150">
            <a:solidFill>
              <a:srgbClr val="FFCC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Gruppieren 98"/>
          <p:cNvGrpSpPr/>
          <p:nvPr/>
        </p:nvGrpSpPr>
        <p:grpSpPr>
          <a:xfrm>
            <a:off x="7642646" y="1196752"/>
            <a:ext cx="825536" cy="1610632"/>
            <a:chOff x="7642646" y="1196752"/>
            <a:chExt cx="825536" cy="1610632"/>
          </a:xfrm>
        </p:grpSpPr>
        <p:sp>
          <p:nvSpPr>
            <p:cNvPr id="100" name="Geschweifte Klammer rechts 99"/>
            <p:cNvSpPr/>
            <p:nvPr/>
          </p:nvSpPr>
          <p:spPr>
            <a:xfrm>
              <a:off x="7642646" y="1196752"/>
              <a:ext cx="241722" cy="1610632"/>
            </a:xfrm>
            <a:prstGeom prst="rightBrac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1" name="Textfeld 100"/>
            <p:cNvSpPr txBox="1"/>
            <p:nvPr/>
          </p:nvSpPr>
          <p:spPr>
            <a:xfrm>
              <a:off x="7884368" y="1832512"/>
              <a:ext cx="583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>
                  <a:solidFill>
                    <a:srgbClr val="FF0000"/>
                  </a:solidFill>
                </a:rPr>
                <a:t>63%</a:t>
              </a:r>
              <a:endParaRPr lang="de-DE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2" name="Gruppieren 101"/>
          <p:cNvGrpSpPr/>
          <p:nvPr/>
        </p:nvGrpSpPr>
        <p:grpSpPr>
          <a:xfrm>
            <a:off x="7642646" y="1196752"/>
            <a:ext cx="1117443" cy="1610632"/>
            <a:chOff x="7642646" y="1196752"/>
            <a:chExt cx="1117443" cy="1610632"/>
          </a:xfrm>
        </p:grpSpPr>
        <p:sp>
          <p:nvSpPr>
            <p:cNvPr id="103" name="Geschweifte Klammer rechts 102"/>
            <p:cNvSpPr/>
            <p:nvPr/>
          </p:nvSpPr>
          <p:spPr>
            <a:xfrm>
              <a:off x="7642646" y="1196752"/>
              <a:ext cx="568847" cy="1610632"/>
            </a:xfrm>
            <a:prstGeom prst="rightBrace">
              <a:avLst>
                <a:gd name="adj1" fmla="val 8333"/>
                <a:gd name="adj2" fmla="val 33699"/>
              </a:avLst>
            </a:prstGeom>
            <a:ln w="190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4" name="Textfeld 103"/>
            <p:cNvSpPr txBox="1"/>
            <p:nvPr/>
          </p:nvSpPr>
          <p:spPr>
            <a:xfrm>
              <a:off x="8176275" y="1548232"/>
              <a:ext cx="583814" cy="36933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de-DE" b="1" dirty="0" smtClean="0">
                  <a:solidFill>
                    <a:srgbClr val="92D050"/>
                  </a:solidFill>
                </a:rPr>
                <a:t>85%</a:t>
              </a:r>
              <a:endParaRPr lang="de-DE" b="1" dirty="0">
                <a:solidFill>
                  <a:srgbClr val="92D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718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22" r="26282" b="59554"/>
          <a:stretch/>
        </p:blipFill>
        <p:spPr bwMode="auto">
          <a:xfrm>
            <a:off x="6228184" y="116632"/>
            <a:ext cx="2828925" cy="5238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03" y="116632"/>
            <a:ext cx="2046605" cy="582930"/>
          </a:xfrm>
          <a:prstGeom prst="rect">
            <a:avLst/>
          </a:prstGeom>
          <a:noFill/>
          <a:ln>
            <a:noFill/>
          </a:ln>
          <a:extLst/>
        </p:spPr>
      </p:pic>
      <p:cxnSp>
        <p:nvCxnSpPr>
          <p:cNvPr id="6" name="Gerade Verbindung 5"/>
          <p:cNvCxnSpPr/>
          <p:nvPr/>
        </p:nvCxnSpPr>
        <p:spPr>
          <a:xfrm>
            <a:off x="171857" y="836712"/>
            <a:ext cx="88002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3222912" y="611058"/>
            <a:ext cx="26981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EVBB annual conference in Brussels </a:t>
            </a:r>
            <a:r>
              <a:rPr lang="de-DE" sz="800" dirty="0" smtClean="0"/>
              <a:t>21th-24th </a:t>
            </a:r>
            <a:r>
              <a:rPr lang="en-US" sz="800" dirty="0" smtClean="0"/>
              <a:t>October </a:t>
            </a:r>
            <a:r>
              <a:rPr lang="de-DE" sz="800" dirty="0" smtClean="0"/>
              <a:t>2015</a:t>
            </a:r>
            <a:endParaRPr lang="de-DE" sz="800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595" y="64086"/>
            <a:ext cx="1897385" cy="576421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1729232" y="5949280"/>
            <a:ext cx="59134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Forte" panose="03060902040502070203" pitchFamily="66" charset="0"/>
              </a:rPr>
              <a:t>Thank You for Your attention!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Forte" panose="03060902040502070203" pitchFamily="66" charset="0"/>
            </a:endParaRPr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338434"/>
              </p:ext>
            </p:extLst>
          </p:nvPr>
        </p:nvGraphicFramePr>
        <p:xfrm>
          <a:off x="1285874" y="1124744"/>
          <a:ext cx="6572252" cy="1795880"/>
        </p:xfrm>
        <a:graphic>
          <a:graphicData uri="http://schemas.openxmlformats.org/drawingml/2006/table">
            <a:tbl>
              <a:tblPr firstRow="1" firstCol="1" bandRow="1"/>
              <a:tblGrid>
                <a:gridCol w="428459"/>
                <a:gridCol w="900082"/>
                <a:gridCol w="749011"/>
                <a:gridCol w="749011"/>
                <a:gridCol w="749011"/>
                <a:gridCol w="749011"/>
                <a:gridCol w="749011"/>
                <a:gridCol w="749011"/>
                <a:gridCol w="749645"/>
              </a:tblGrid>
              <a:tr h="1427072"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0430" algn="l"/>
                          <a:tab pos="2340610" algn="l"/>
                          <a:tab pos="6301105" algn="l"/>
                        </a:tabLst>
                      </a:pPr>
                      <a:r>
                        <a:rPr lang="en-GB" sz="1000" b="1" cap="small">
                          <a:solidFill>
                            <a:srgbClr val="0070C0"/>
                          </a:solidFill>
                          <a:effectLst/>
                          <a:latin typeface="Cambria"/>
                          <a:ea typeface="Calibri"/>
                          <a:cs typeface="Times New Roman"/>
                        </a:rPr>
                        <a:t>No of the evaluation</a:t>
                      </a:r>
                      <a:endParaRPr lang="de-DE" sz="1300" b="1" cap="small">
                        <a:solidFill>
                          <a:srgbClr val="0070C0"/>
                        </a:solidFill>
                        <a:effectLst/>
                        <a:latin typeface="Cambria"/>
                        <a:ea typeface="Times New Roman"/>
                        <a:cs typeface="Calibri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0430" algn="l"/>
                          <a:tab pos="2340610" algn="l"/>
                          <a:tab pos="6301105" algn="l"/>
                        </a:tabLst>
                      </a:pPr>
                      <a:r>
                        <a:rPr lang="en-GB" sz="1000" b="1" cap="small">
                          <a:solidFill>
                            <a:srgbClr val="0070C0"/>
                          </a:solidFill>
                          <a:effectLst/>
                          <a:latin typeface="Cambria"/>
                          <a:ea typeface="Calibri"/>
                          <a:cs typeface="Times New Roman"/>
                        </a:rPr>
                        <a:t>date</a:t>
                      </a:r>
                      <a:endParaRPr lang="de-DE" sz="1300" b="1" cap="small">
                        <a:solidFill>
                          <a:srgbClr val="0070C0"/>
                        </a:solidFill>
                        <a:effectLst/>
                        <a:latin typeface="Cambria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1. 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ORGANIZATIONAL </a:t>
                      </a:r>
                      <a:br>
                        <a:rPr lang="en-GB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n-GB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GOVERNANCE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2. 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HUMAN RIGHTS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3. 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LABOR PRACTICES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4. 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ENVIRONMENT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5. 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FAIR OPERATING </a:t>
                      </a:r>
                      <a:br>
                        <a:rPr lang="en-GB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n-GB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PRACTICES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6. 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CONSUMER ISSUES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7. 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COMMUNITY </a:t>
                      </a:r>
                      <a:br>
                        <a:rPr lang="en-GB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n-GB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INVOLVEMENT AND </a:t>
                      </a:r>
                      <a:br>
                        <a:rPr lang="en-GB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n-GB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DEVELOPMENT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719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0430" algn="l"/>
                          <a:tab pos="2340610" algn="l"/>
                          <a:tab pos="6301105" algn="l"/>
                        </a:tabLst>
                      </a:pPr>
                      <a:r>
                        <a:rPr lang="en-GB" sz="1100" b="1" cap="small">
                          <a:solidFill>
                            <a:srgbClr val="0070C0"/>
                          </a:solidFill>
                          <a:effectLst/>
                          <a:latin typeface="Cambria"/>
                          <a:ea typeface="Calibri"/>
                          <a:cs typeface="Times New Roman"/>
                        </a:rPr>
                        <a:t>1</a:t>
                      </a:r>
                      <a:endParaRPr lang="de-DE" sz="1300" b="1" cap="small">
                        <a:solidFill>
                          <a:srgbClr val="0070C0"/>
                        </a:solidFill>
                        <a:effectLst/>
                        <a:latin typeface="Cambria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0430" algn="l"/>
                          <a:tab pos="2340610" algn="l"/>
                          <a:tab pos="6301105" algn="l"/>
                        </a:tabLst>
                      </a:pPr>
                      <a:r>
                        <a:rPr lang="en-GB" sz="1100" b="1" cap="small">
                          <a:solidFill>
                            <a:srgbClr val="0070C0"/>
                          </a:solidFill>
                          <a:effectLst/>
                          <a:latin typeface="Cambria"/>
                          <a:ea typeface="Calibri"/>
                          <a:cs typeface="Times New Roman"/>
                        </a:rPr>
                        <a:t> </a:t>
                      </a:r>
                      <a:endParaRPr lang="de-DE" sz="1300" b="1" cap="small">
                        <a:solidFill>
                          <a:srgbClr val="0070C0"/>
                        </a:solidFill>
                        <a:effectLst/>
                        <a:latin typeface="Cambria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0430" algn="l"/>
                          <a:tab pos="2340610" algn="l"/>
                          <a:tab pos="6301105" algn="l"/>
                        </a:tabLst>
                      </a:pPr>
                      <a:r>
                        <a:rPr lang="en-GB" sz="1100" b="1" cap="small">
                          <a:solidFill>
                            <a:srgbClr val="0070C0"/>
                          </a:solidFill>
                          <a:effectLst/>
                          <a:latin typeface="Cambria"/>
                          <a:ea typeface="Calibri"/>
                          <a:cs typeface="Times New Roman"/>
                        </a:rPr>
                        <a:t> </a:t>
                      </a:r>
                      <a:endParaRPr lang="de-DE" sz="1300" b="1" cap="small">
                        <a:solidFill>
                          <a:srgbClr val="0070C0"/>
                        </a:solidFill>
                        <a:effectLst/>
                        <a:latin typeface="Cambria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0430" algn="l"/>
                          <a:tab pos="2340610" algn="l"/>
                          <a:tab pos="6301105" algn="l"/>
                        </a:tabLst>
                      </a:pPr>
                      <a:r>
                        <a:rPr lang="en-GB" sz="1100" b="1" cap="small">
                          <a:solidFill>
                            <a:srgbClr val="0070C0"/>
                          </a:solidFill>
                          <a:effectLst/>
                          <a:latin typeface="Cambria"/>
                          <a:ea typeface="Calibri"/>
                          <a:cs typeface="Times New Roman"/>
                        </a:rPr>
                        <a:t> </a:t>
                      </a:r>
                      <a:endParaRPr lang="de-DE" sz="1300" b="1" cap="small">
                        <a:solidFill>
                          <a:srgbClr val="0070C0"/>
                        </a:solidFill>
                        <a:effectLst/>
                        <a:latin typeface="Cambria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0430" algn="l"/>
                          <a:tab pos="2340610" algn="l"/>
                          <a:tab pos="6301105" algn="l"/>
                        </a:tabLst>
                      </a:pPr>
                      <a:r>
                        <a:rPr lang="en-GB" sz="1100" b="1" cap="small">
                          <a:solidFill>
                            <a:srgbClr val="0070C0"/>
                          </a:solidFill>
                          <a:effectLst/>
                          <a:latin typeface="Cambria"/>
                          <a:ea typeface="Calibri"/>
                          <a:cs typeface="Times New Roman"/>
                        </a:rPr>
                        <a:t> </a:t>
                      </a:r>
                      <a:endParaRPr lang="de-DE" sz="1300" b="1" cap="small">
                        <a:solidFill>
                          <a:srgbClr val="0070C0"/>
                        </a:solidFill>
                        <a:effectLst/>
                        <a:latin typeface="Cambria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0430" algn="l"/>
                          <a:tab pos="2340610" algn="l"/>
                          <a:tab pos="6301105" algn="l"/>
                        </a:tabLst>
                      </a:pPr>
                      <a:r>
                        <a:rPr lang="en-GB" sz="1100" b="1" cap="small">
                          <a:solidFill>
                            <a:srgbClr val="0070C0"/>
                          </a:solidFill>
                          <a:effectLst/>
                          <a:latin typeface="Cambria"/>
                          <a:ea typeface="Calibri"/>
                          <a:cs typeface="Times New Roman"/>
                        </a:rPr>
                        <a:t> </a:t>
                      </a:r>
                      <a:endParaRPr lang="de-DE" sz="1300" b="1" cap="small">
                        <a:solidFill>
                          <a:srgbClr val="0070C0"/>
                        </a:solidFill>
                        <a:effectLst/>
                        <a:latin typeface="Cambria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0430" algn="l"/>
                          <a:tab pos="2340610" algn="l"/>
                          <a:tab pos="6301105" algn="l"/>
                        </a:tabLst>
                      </a:pPr>
                      <a:r>
                        <a:rPr lang="en-GB" sz="1100" b="1" cap="small">
                          <a:solidFill>
                            <a:srgbClr val="0070C0"/>
                          </a:solidFill>
                          <a:effectLst/>
                          <a:latin typeface="Cambria"/>
                          <a:ea typeface="Calibri"/>
                          <a:cs typeface="Times New Roman"/>
                        </a:rPr>
                        <a:t> </a:t>
                      </a:r>
                      <a:endParaRPr lang="de-DE" sz="1300" b="1" cap="small">
                        <a:solidFill>
                          <a:srgbClr val="0070C0"/>
                        </a:solidFill>
                        <a:effectLst/>
                        <a:latin typeface="Cambria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0430" algn="l"/>
                          <a:tab pos="2340610" algn="l"/>
                          <a:tab pos="6301105" algn="l"/>
                        </a:tabLst>
                      </a:pPr>
                      <a:r>
                        <a:rPr lang="en-GB" sz="1100" b="1" cap="small">
                          <a:solidFill>
                            <a:srgbClr val="0070C0"/>
                          </a:solidFill>
                          <a:effectLst/>
                          <a:latin typeface="Cambria"/>
                          <a:ea typeface="Calibri"/>
                          <a:cs typeface="Times New Roman"/>
                        </a:rPr>
                        <a:t> </a:t>
                      </a:r>
                      <a:endParaRPr lang="de-DE" sz="1300" b="1" cap="small">
                        <a:solidFill>
                          <a:srgbClr val="0070C0"/>
                        </a:solidFill>
                        <a:effectLst/>
                        <a:latin typeface="Cambria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0430" algn="l"/>
                          <a:tab pos="2340610" algn="l"/>
                          <a:tab pos="6301105" algn="l"/>
                        </a:tabLst>
                      </a:pPr>
                      <a:r>
                        <a:rPr lang="en-GB" sz="1100" b="1" cap="small">
                          <a:solidFill>
                            <a:srgbClr val="0070C0"/>
                          </a:solidFill>
                          <a:effectLst/>
                          <a:latin typeface="Cambria"/>
                          <a:ea typeface="Calibri"/>
                          <a:cs typeface="Times New Roman"/>
                        </a:rPr>
                        <a:t> </a:t>
                      </a:r>
                      <a:endParaRPr lang="de-DE" sz="1300" b="1" cap="small">
                        <a:solidFill>
                          <a:srgbClr val="0070C0"/>
                        </a:solidFill>
                        <a:effectLst/>
                        <a:latin typeface="Cambria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876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0430" algn="l"/>
                          <a:tab pos="2340610" algn="l"/>
                          <a:tab pos="6301105" algn="l"/>
                        </a:tabLst>
                      </a:pPr>
                      <a:r>
                        <a:rPr lang="en-GB" sz="1200" b="1" cap="small">
                          <a:solidFill>
                            <a:srgbClr val="0070C0"/>
                          </a:solidFill>
                          <a:effectLst/>
                          <a:latin typeface="Cambria"/>
                          <a:ea typeface="Calibri"/>
                          <a:cs typeface="Times New Roman"/>
                        </a:rPr>
                        <a:t>2</a:t>
                      </a:r>
                      <a:endParaRPr lang="de-DE" sz="1300" b="1" cap="small">
                        <a:solidFill>
                          <a:srgbClr val="0070C0"/>
                        </a:solidFill>
                        <a:effectLst/>
                        <a:latin typeface="Cambria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0430" algn="l"/>
                          <a:tab pos="2340610" algn="l"/>
                          <a:tab pos="6301105" algn="l"/>
                        </a:tabLst>
                      </a:pPr>
                      <a:r>
                        <a:rPr lang="en-GB" sz="1200" b="1" cap="small">
                          <a:solidFill>
                            <a:srgbClr val="0070C0"/>
                          </a:solidFill>
                          <a:effectLst/>
                          <a:latin typeface="Cambria"/>
                          <a:ea typeface="Calibri"/>
                          <a:cs typeface="Times New Roman"/>
                        </a:rPr>
                        <a:t> </a:t>
                      </a:r>
                      <a:endParaRPr lang="de-DE" sz="1300" b="1" cap="small">
                        <a:solidFill>
                          <a:srgbClr val="0070C0"/>
                        </a:solidFill>
                        <a:effectLst/>
                        <a:latin typeface="Cambria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0430" algn="l"/>
                          <a:tab pos="2340610" algn="l"/>
                          <a:tab pos="6301105" algn="l"/>
                        </a:tabLst>
                      </a:pPr>
                      <a:r>
                        <a:rPr lang="en-GB" sz="1200" b="1" cap="small">
                          <a:solidFill>
                            <a:srgbClr val="0070C0"/>
                          </a:solidFill>
                          <a:effectLst/>
                          <a:latin typeface="Cambria"/>
                          <a:ea typeface="Calibri"/>
                          <a:cs typeface="Times New Roman"/>
                        </a:rPr>
                        <a:t> </a:t>
                      </a:r>
                      <a:endParaRPr lang="de-DE" sz="1300" b="1" cap="small">
                        <a:solidFill>
                          <a:srgbClr val="0070C0"/>
                        </a:solidFill>
                        <a:effectLst/>
                        <a:latin typeface="Cambria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0430" algn="l"/>
                          <a:tab pos="2340610" algn="l"/>
                          <a:tab pos="6301105" algn="l"/>
                        </a:tabLst>
                      </a:pPr>
                      <a:r>
                        <a:rPr lang="en-GB" sz="1200" b="1" cap="small">
                          <a:solidFill>
                            <a:srgbClr val="0070C0"/>
                          </a:solidFill>
                          <a:effectLst/>
                          <a:latin typeface="Cambria"/>
                          <a:ea typeface="Calibri"/>
                          <a:cs typeface="Times New Roman"/>
                        </a:rPr>
                        <a:t> </a:t>
                      </a:r>
                      <a:endParaRPr lang="de-DE" sz="1300" b="1" cap="small">
                        <a:solidFill>
                          <a:srgbClr val="0070C0"/>
                        </a:solidFill>
                        <a:effectLst/>
                        <a:latin typeface="Cambria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0430" algn="l"/>
                          <a:tab pos="2340610" algn="l"/>
                          <a:tab pos="6301105" algn="l"/>
                        </a:tabLst>
                      </a:pPr>
                      <a:r>
                        <a:rPr lang="en-GB" sz="1200" b="1" cap="small">
                          <a:solidFill>
                            <a:srgbClr val="0070C0"/>
                          </a:solidFill>
                          <a:effectLst/>
                          <a:latin typeface="Cambria"/>
                          <a:ea typeface="Calibri"/>
                          <a:cs typeface="Times New Roman"/>
                        </a:rPr>
                        <a:t> </a:t>
                      </a:r>
                      <a:endParaRPr lang="de-DE" sz="1300" b="1" cap="small">
                        <a:solidFill>
                          <a:srgbClr val="0070C0"/>
                        </a:solidFill>
                        <a:effectLst/>
                        <a:latin typeface="Cambria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0430" algn="l"/>
                          <a:tab pos="2340610" algn="l"/>
                          <a:tab pos="6301105" algn="l"/>
                        </a:tabLst>
                      </a:pPr>
                      <a:r>
                        <a:rPr lang="en-GB" sz="1200" b="1" cap="small">
                          <a:solidFill>
                            <a:srgbClr val="0070C0"/>
                          </a:solidFill>
                          <a:effectLst/>
                          <a:latin typeface="Cambria"/>
                          <a:ea typeface="Calibri"/>
                          <a:cs typeface="Times New Roman"/>
                        </a:rPr>
                        <a:t> </a:t>
                      </a:r>
                      <a:endParaRPr lang="de-DE" sz="1300" b="1" cap="small">
                        <a:solidFill>
                          <a:srgbClr val="0070C0"/>
                        </a:solidFill>
                        <a:effectLst/>
                        <a:latin typeface="Cambria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0430" algn="l"/>
                          <a:tab pos="2340610" algn="l"/>
                          <a:tab pos="6301105" algn="l"/>
                        </a:tabLst>
                      </a:pPr>
                      <a:r>
                        <a:rPr lang="en-GB" sz="1200" b="1" cap="small">
                          <a:solidFill>
                            <a:srgbClr val="0070C0"/>
                          </a:solidFill>
                          <a:effectLst/>
                          <a:latin typeface="Cambria"/>
                          <a:ea typeface="Calibri"/>
                          <a:cs typeface="Times New Roman"/>
                        </a:rPr>
                        <a:t> </a:t>
                      </a:r>
                      <a:endParaRPr lang="de-DE" sz="1300" b="1" cap="small">
                        <a:solidFill>
                          <a:srgbClr val="0070C0"/>
                        </a:solidFill>
                        <a:effectLst/>
                        <a:latin typeface="Cambria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0430" algn="l"/>
                          <a:tab pos="2340610" algn="l"/>
                          <a:tab pos="6301105" algn="l"/>
                        </a:tabLst>
                      </a:pPr>
                      <a:r>
                        <a:rPr lang="en-GB" sz="1200" b="1" cap="small">
                          <a:solidFill>
                            <a:srgbClr val="0070C0"/>
                          </a:solidFill>
                          <a:effectLst/>
                          <a:latin typeface="Cambria"/>
                          <a:ea typeface="Calibri"/>
                          <a:cs typeface="Times New Roman"/>
                        </a:rPr>
                        <a:t> </a:t>
                      </a:r>
                      <a:endParaRPr lang="de-DE" sz="1300" b="1" cap="small">
                        <a:solidFill>
                          <a:srgbClr val="0070C0"/>
                        </a:solidFill>
                        <a:effectLst/>
                        <a:latin typeface="Cambria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0430" algn="l"/>
                          <a:tab pos="2340610" algn="l"/>
                          <a:tab pos="6301105" algn="l"/>
                        </a:tabLst>
                      </a:pPr>
                      <a:r>
                        <a:rPr lang="en-GB" sz="1200" b="1" cap="small" dirty="0">
                          <a:solidFill>
                            <a:srgbClr val="0070C0"/>
                          </a:solidFill>
                          <a:effectLst/>
                          <a:latin typeface="Cambria"/>
                          <a:ea typeface="Calibri"/>
                          <a:cs typeface="Times New Roman"/>
                        </a:rPr>
                        <a:t> </a:t>
                      </a:r>
                      <a:endParaRPr lang="de-DE" sz="1300" b="1" cap="small" dirty="0">
                        <a:solidFill>
                          <a:srgbClr val="0070C0"/>
                        </a:solidFill>
                        <a:effectLst/>
                        <a:latin typeface="Cambria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hart 2"/>
          <p:cNvGraphicFramePr/>
          <p:nvPr>
            <p:extLst>
              <p:ext uri="{D42A27DB-BD31-4B8C-83A1-F6EECF244321}">
                <p14:modId xmlns:p14="http://schemas.microsoft.com/office/powerpoint/2010/main" val="1410262861"/>
              </p:ext>
            </p:extLst>
          </p:nvPr>
        </p:nvGraphicFramePr>
        <p:xfrm>
          <a:off x="1297469" y="2996952"/>
          <a:ext cx="6477635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86877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603</Words>
  <Application>Microsoft Office PowerPoint</Application>
  <PresentationFormat>Bildschirmpräsentation (4:3)</PresentationFormat>
  <Paragraphs>150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EBG</dc:creator>
  <cp:lastModifiedBy>EBG</cp:lastModifiedBy>
  <cp:revision>26</cp:revision>
  <cp:lastPrinted>2015-12-04T10:18:33Z</cp:lastPrinted>
  <dcterms:created xsi:type="dcterms:W3CDTF">2015-09-09T09:30:26Z</dcterms:created>
  <dcterms:modified xsi:type="dcterms:W3CDTF">2015-12-04T10:25:29Z</dcterms:modified>
</cp:coreProperties>
</file>