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1"/>
  </p:notesMasterIdLst>
  <p:sldIdLst>
    <p:sldId id="257" r:id="rId2"/>
    <p:sldId id="259" r:id="rId3"/>
    <p:sldId id="258" r:id="rId4"/>
    <p:sldId id="260" r:id="rId5"/>
    <p:sldId id="261" r:id="rId6"/>
    <p:sldId id="274" r:id="rId7"/>
    <p:sldId id="269" r:id="rId8"/>
    <p:sldId id="275" r:id="rId9"/>
    <p:sldId id="276" r:id="rId10"/>
    <p:sldId id="268" r:id="rId11"/>
    <p:sldId id="262" r:id="rId12"/>
    <p:sldId id="272" r:id="rId13"/>
    <p:sldId id="263" r:id="rId14"/>
    <p:sldId id="264" r:id="rId15"/>
    <p:sldId id="273" r:id="rId16"/>
    <p:sldId id="266" r:id="rId17"/>
    <p:sldId id="265" r:id="rId18"/>
    <p:sldId id="267" r:id="rId19"/>
    <p:sldId id="271" r:id="rId20"/>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1D1D"/>
    <a:srgbClr val="149B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92" d="100"/>
          <a:sy n="92" d="100"/>
        </p:scale>
        <p:origin x="-498" y="-10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4" d="100"/>
          <a:sy n="64" d="100"/>
        </p:scale>
        <p:origin x="-339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1686982704439E-2"/>
          <c:y val="0.11996313691252035"/>
          <c:w val="0.8617719955844394"/>
          <c:h val="0.73187821145913623"/>
        </c:manualLayout>
      </c:layout>
      <c:barChart>
        <c:barDir val="col"/>
        <c:grouping val="clustered"/>
        <c:varyColors val="0"/>
        <c:ser>
          <c:idx val="0"/>
          <c:order val="0"/>
          <c:tx>
            <c:strRef>
              <c:f>ticaret!$A$3</c:f>
              <c:strCache>
                <c:ptCount val="1"/>
                <c:pt idx="0">
                  <c:v>Ticaret Hacmi</c:v>
                </c:pt>
              </c:strCache>
            </c:strRef>
          </c:tx>
          <c:spPr>
            <a:solidFill>
              <a:schemeClr val="accent1"/>
            </a:solidFill>
            <a:ln>
              <a:noFill/>
            </a:ln>
            <a:effectLst/>
          </c:spPr>
          <c:invertIfNegative val="0"/>
          <c:dPt>
            <c:idx val="11"/>
            <c:invertIfNegative val="0"/>
            <c:bubble3D val="0"/>
            <c:spPr>
              <a:solidFill>
                <a:srgbClr val="FFFF00"/>
              </a:solidFill>
              <a:ln>
                <a:noFill/>
              </a:ln>
              <a:effectLst/>
            </c:spPr>
          </c:dPt>
          <c:dPt>
            <c:idx val="12"/>
            <c:invertIfNegative val="0"/>
            <c:bubble3D val="0"/>
            <c:spPr>
              <a:solidFill>
                <a:srgbClr val="FFFF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ticaret!$B$2:$N$2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ticaret!$B$3:$N$3</c:f>
              <c:numCache>
                <c:formatCode>General</c:formatCode>
                <c:ptCount val="13"/>
                <c:pt idx="0">
                  <c:v>6.2</c:v>
                </c:pt>
                <c:pt idx="1">
                  <c:v>7.3</c:v>
                </c:pt>
                <c:pt idx="2">
                  <c:v>8.6999999999999993</c:v>
                </c:pt>
                <c:pt idx="3">
                  <c:v>9.5</c:v>
                </c:pt>
                <c:pt idx="4">
                  <c:v>6.8</c:v>
                </c:pt>
                <c:pt idx="5">
                  <c:v>7.5</c:v>
                </c:pt>
                <c:pt idx="6">
                  <c:v>8.3000000000000007</c:v>
                </c:pt>
                <c:pt idx="7">
                  <c:v>8.6999999999999993</c:v>
                </c:pt>
                <c:pt idx="8">
                  <c:v>8.9</c:v>
                </c:pt>
                <c:pt idx="9">
                  <c:v>9.1</c:v>
                </c:pt>
                <c:pt idx="10">
                  <c:v>9.3000000000000007</c:v>
                </c:pt>
                <c:pt idx="11">
                  <c:v>9.5</c:v>
                </c:pt>
                <c:pt idx="12" formatCode="0.0">
                  <c:v>10</c:v>
                </c:pt>
              </c:numCache>
            </c:numRef>
          </c:val>
        </c:ser>
        <c:dLbls>
          <c:showLegendKey val="0"/>
          <c:showVal val="0"/>
          <c:showCatName val="0"/>
          <c:showSerName val="0"/>
          <c:showPercent val="0"/>
          <c:showBubbleSize val="0"/>
        </c:dLbls>
        <c:gapWidth val="219"/>
        <c:overlap val="-27"/>
        <c:axId val="61219200"/>
        <c:axId val="61220736"/>
      </c:barChart>
      <c:lineChart>
        <c:grouping val="standard"/>
        <c:varyColors val="0"/>
        <c:ser>
          <c:idx val="1"/>
          <c:order val="1"/>
          <c:tx>
            <c:strRef>
              <c:f>ticaret!$A$4</c:f>
              <c:strCache>
                <c:ptCount val="1"/>
                <c:pt idx="0">
                  <c:v>Yıllık Yüzdesel Değişim</c:v>
                </c:pt>
              </c:strCache>
            </c:strRef>
          </c:tx>
          <c:spPr>
            <a:ln w="28575" cap="rnd">
              <a:solidFill>
                <a:srgbClr val="00B050"/>
              </a:solidFill>
              <a:round/>
            </a:ln>
            <a:effectLst/>
          </c:spPr>
          <c:marker>
            <c:symbol val="none"/>
          </c:marker>
          <c:dLbls>
            <c:dLbl>
              <c:idx val="1"/>
              <c:layout>
                <c:manualLayout>
                  <c:x val="-6.5277668416447943E-2"/>
                  <c:y val="0.11111129337999416"/>
                </c:manualLayout>
              </c:layout>
              <c:showLegendKey val="0"/>
              <c:showVal val="1"/>
              <c:showCatName val="0"/>
              <c:showSerName val="0"/>
              <c:showPercent val="0"/>
              <c:showBubbleSize val="0"/>
              <c:extLst>
                <c:ext xmlns:c15="http://schemas.microsoft.com/office/drawing/2012/chart" uri="{CE6537A1-D6FC-4f65-9D91-7224C49458BB}">
                  <c15:layout>
                    <c:manualLayout>
                      <c:w val="0.10033333333333332"/>
                      <c:h val="6.4745552639253412E-2"/>
                    </c:manualLayout>
                  </c15:layout>
                </c:ext>
              </c:extLst>
            </c:dLbl>
            <c:dLbl>
              <c:idx val="2"/>
              <c:layout>
                <c:manualLayout>
                  <c:x val="-7.7777777777777779E-2"/>
                  <c:y val="0.1805555555555555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7777777777777835E-2"/>
                  <c:y val="0.134259259259259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6666666666666721E-2"/>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3333333333333329E-2"/>
                  <c:y val="0.1620370370370370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8888888888888892E-2"/>
                  <c:y val="0.10185185185185185"/>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3333333333333329E-2"/>
                  <c:y val="9.2592592592592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7777777777777779E-2"/>
                  <c:y val="6.4814814814814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4999999999999997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2222222222222215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7.2222222222222326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6.6666666666666763E-2"/>
                  <c:y val="8.79629629629629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ticaret!$B$2:$N$2</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ticaret!$B$4:$N$4</c:f>
              <c:numCache>
                <c:formatCode>0.00%</c:formatCode>
                <c:ptCount val="13"/>
                <c:pt idx="1">
                  <c:v>0.17741935483870952</c:v>
                </c:pt>
                <c:pt idx="2">
                  <c:v>0.1917808219178081</c:v>
                </c:pt>
                <c:pt idx="3">
                  <c:v>9.1954022988505857E-2</c:v>
                </c:pt>
                <c:pt idx="4">
                  <c:v>-0.28421052631578947</c:v>
                </c:pt>
                <c:pt idx="5">
                  <c:v>0.10294117647058831</c:v>
                </c:pt>
                <c:pt idx="6">
                  <c:v>0.10666666666666669</c:v>
                </c:pt>
                <c:pt idx="7">
                  <c:v>4.8192771084337283E-2</c:v>
                </c:pt>
                <c:pt idx="8">
                  <c:v>2.2988505747126631E-2</c:v>
                </c:pt>
                <c:pt idx="9">
                  <c:v>2.2471910112359383E-2</c:v>
                </c:pt>
                <c:pt idx="10">
                  <c:v>2.1978021978022122E-2</c:v>
                </c:pt>
                <c:pt idx="11">
                  <c:v>2.1505376344086002E-2</c:v>
                </c:pt>
                <c:pt idx="12">
                  <c:v>5.2631578947368363E-2</c:v>
                </c:pt>
              </c:numCache>
            </c:numRef>
          </c:val>
          <c:smooth val="0"/>
        </c:ser>
        <c:dLbls>
          <c:showLegendKey val="0"/>
          <c:showVal val="0"/>
          <c:showCatName val="0"/>
          <c:showSerName val="0"/>
          <c:showPercent val="0"/>
          <c:showBubbleSize val="0"/>
        </c:dLbls>
        <c:marker val="1"/>
        <c:smooth val="0"/>
        <c:axId val="61248640"/>
        <c:axId val="61222272"/>
      </c:lineChart>
      <c:catAx>
        <c:axId val="6121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61220736"/>
        <c:crosses val="autoZero"/>
        <c:auto val="1"/>
        <c:lblAlgn val="ctr"/>
        <c:lblOffset val="100"/>
        <c:noMultiLvlLbl val="0"/>
      </c:catAx>
      <c:valAx>
        <c:axId val="6122073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61219200"/>
        <c:crosses val="autoZero"/>
        <c:crossBetween val="between"/>
      </c:valAx>
      <c:valAx>
        <c:axId val="6122227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61248640"/>
        <c:crosses val="max"/>
        <c:crossBetween val="between"/>
      </c:valAx>
      <c:catAx>
        <c:axId val="61248640"/>
        <c:scaling>
          <c:orientation val="minMax"/>
        </c:scaling>
        <c:delete val="1"/>
        <c:axPos val="b"/>
        <c:numFmt formatCode="General" sourceLinked="1"/>
        <c:majorTickMark val="none"/>
        <c:minorTickMark val="none"/>
        <c:tickLblPos val="nextTo"/>
        <c:crossAx val="61222272"/>
        <c:crosses val="autoZero"/>
        <c:auto val="1"/>
        <c:lblAlgn val="ctr"/>
        <c:lblOffset val="100"/>
        <c:noMultiLvlLbl val="0"/>
      </c:catAx>
      <c:spPr>
        <a:noFill/>
        <a:ln>
          <a:noFill/>
        </a:ln>
        <a:effectLst/>
      </c:spPr>
    </c:plotArea>
    <c:legend>
      <c:legendPos val="b"/>
      <c:layout>
        <c:manualLayout>
          <c:xMode val="edge"/>
          <c:yMode val="edge"/>
          <c:x val="0.22973995633254332"/>
          <c:y val="0.93431045829455639"/>
          <c:w val="0.52188029959591953"/>
          <c:h val="4.76786822462183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1C4B5A"/>
            </a:solidFill>
          </c:spPr>
          <c:invertIfNegative val="0"/>
          <c:dPt>
            <c:idx val="11"/>
            <c:invertIfNegative val="0"/>
            <c:bubble3D val="0"/>
            <c:spPr>
              <a:solidFill>
                <a:srgbClr val="C00000"/>
              </a:solidFill>
            </c:spPr>
          </c:dPt>
          <c:dLbls>
            <c:dLbl>
              <c:idx val="11"/>
              <c:spPr/>
              <c:txPr>
                <a:bodyPr/>
                <a:lstStyle/>
                <a:p>
                  <a:pPr>
                    <a:defRPr sz="1600"/>
                  </a:pPr>
                  <a:endParaRPr lang="tr-TR"/>
                </a:p>
              </c:txPr>
              <c:showLegendKey val="0"/>
              <c:showVal val="1"/>
              <c:showCatName val="0"/>
              <c:showSerName val="0"/>
              <c:showPercent val="0"/>
              <c:showBubbleSize val="0"/>
            </c:dLbl>
            <c:spPr>
              <a:noFill/>
              <a:ln>
                <a:noFill/>
              </a:ln>
              <a:effectLst/>
            </c:spPr>
            <c:txPr>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Sayfa1!$A$1:$A$16</c:f>
              <c:strCache>
                <c:ptCount val="16"/>
                <c:pt idx="0">
                  <c:v>Çin</c:v>
                </c:pt>
                <c:pt idx="1">
                  <c:v>Almanya</c:v>
                </c:pt>
                <c:pt idx="2">
                  <c:v>İtalya</c:v>
                </c:pt>
                <c:pt idx="3">
                  <c:v>Polonya</c:v>
                </c:pt>
                <c:pt idx="4">
                  <c:v>ABD</c:v>
                </c:pt>
                <c:pt idx="5">
                  <c:v>Meksika</c:v>
                </c:pt>
                <c:pt idx="6">
                  <c:v>Kanada</c:v>
                </c:pt>
                <c:pt idx="7">
                  <c:v>Çek Cumhuriyeti</c:v>
                </c:pt>
                <c:pt idx="8">
                  <c:v>Birleşik Krallık</c:v>
                </c:pt>
                <c:pt idx="9">
                  <c:v>Fransa</c:v>
                </c:pt>
                <c:pt idx="10">
                  <c:v>Malezya</c:v>
                </c:pt>
                <c:pt idx="11">
                  <c:v>Türkiye</c:v>
                </c:pt>
                <c:pt idx="12">
                  <c:v>Romanya</c:v>
                </c:pt>
                <c:pt idx="13">
                  <c:v>Danimarka</c:v>
                </c:pt>
                <c:pt idx="14">
                  <c:v>İspanya</c:v>
                </c:pt>
                <c:pt idx="15">
                  <c:v>İsveç</c:v>
                </c:pt>
              </c:strCache>
            </c:strRef>
          </c:cat>
          <c:val>
            <c:numRef>
              <c:f>Sayfa1!$B$1:$B$16</c:f>
              <c:numCache>
                <c:formatCode>_-[$$-409]* #,##0.00_ ;_-[$$-409]* \-#,##0.00\ ;_-[$$-409]* "-"??_ ;_-@_ </c:formatCode>
                <c:ptCount val="16"/>
                <c:pt idx="0">
                  <c:v>61468045000</c:v>
                </c:pt>
                <c:pt idx="1">
                  <c:v>12086645000</c:v>
                </c:pt>
                <c:pt idx="2">
                  <c:v>10620450000</c:v>
                </c:pt>
                <c:pt idx="3">
                  <c:v>10242452000</c:v>
                </c:pt>
                <c:pt idx="4">
                  <c:v>8648500000</c:v>
                </c:pt>
                <c:pt idx="5">
                  <c:v>7798914000</c:v>
                </c:pt>
                <c:pt idx="6">
                  <c:v>4383438000</c:v>
                </c:pt>
                <c:pt idx="7">
                  <c:v>3459960000</c:v>
                </c:pt>
                <c:pt idx="8">
                  <c:v>2749847000</c:v>
                </c:pt>
                <c:pt idx="9">
                  <c:v>2678373000</c:v>
                </c:pt>
                <c:pt idx="10">
                  <c:v>2428923000</c:v>
                </c:pt>
                <c:pt idx="11">
                  <c:v>2315000000</c:v>
                </c:pt>
                <c:pt idx="12">
                  <c:v>2205075000</c:v>
                </c:pt>
                <c:pt idx="13">
                  <c:v>2196000000</c:v>
                </c:pt>
                <c:pt idx="14">
                  <c:v>2096656000</c:v>
                </c:pt>
                <c:pt idx="15">
                  <c:v>2003687000</c:v>
                </c:pt>
              </c:numCache>
            </c:numRef>
          </c:val>
        </c:ser>
        <c:dLbls>
          <c:showLegendKey val="0"/>
          <c:showVal val="0"/>
          <c:showCatName val="0"/>
          <c:showSerName val="0"/>
          <c:showPercent val="0"/>
          <c:showBubbleSize val="0"/>
        </c:dLbls>
        <c:gapWidth val="150"/>
        <c:axId val="68330624"/>
        <c:axId val="68332160"/>
      </c:barChart>
      <c:catAx>
        <c:axId val="68330624"/>
        <c:scaling>
          <c:orientation val="minMax"/>
        </c:scaling>
        <c:delete val="0"/>
        <c:axPos val="l"/>
        <c:numFmt formatCode="General" sourceLinked="0"/>
        <c:majorTickMark val="none"/>
        <c:minorTickMark val="none"/>
        <c:tickLblPos val="nextTo"/>
        <c:txPr>
          <a:bodyPr/>
          <a:lstStyle/>
          <a:p>
            <a:pPr>
              <a:defRPr sz="1400"/>
            </a:pPr>
            <a:endParaRPr lang="tr-TR"/>
          </a:p>
        </c:txPr>
        <c:crossAx val="68332160"/>
        <c:crosses val="autoZero"/>
        <c:auto val="1"/>
        <c:lblAlgn val="ctr"/>
        <c:lblOffset val="100"/>
        <c:noMultiLvlLbl val="0"/>
      </c:catAx>
      <c:valAx>
        <c:axId val="68332160"/>
        <c:scaling>
          <c:orientation val="minMax"/>
        </c:scaling>
        <c:delete val="0"/>
        <c:axPos val="b"/>
        <c:majorGridlines/>
        <c:numFmt formatCode="_-[$$-409]* #,##0.00_ ;_-[$$-409]* \-#,##0.00\ ;_-[$$-409]* &quot;-&quot;??_ ;_-@_ " sourceLinked="1"/>
        <c:majorTickMark val="none"/>
        <c:minorTickMark val="none"/>
        <c:tickLblPos val="nextTo"/>
        <c:txPr>
          <a:bodyPr/>
          <a:lstStyle/>
          <a:p>
            <a:pPr>
              <a:defRPr sz="1400"/>
            </a:pPr>
            <a:endParaRPr lang="tr-TR"/>
          </a:p>
        </c:txPr>
        <c:crossAx val="68330624"/>
        <c:crosses val="autoZero"/>
        <c:crossBetween val="between"/>
        <c:dispUnits>
          <c:builtInUnit val="millions"/>
          <c:dispUnitsLbl>
            <c:layout>
              <c:manualLayout>
                <c:xMode val="edge"/>
                <c:yMode val="edge"/>
                <c:x val="0.47983412050317858"/>
                <c:y val="0.94019480733243355"/>
              </c:manualLayout>
            </c:layout>
            <c:txPr>
              <a:bodyPr/>
              <a:lstStyle/>
              <a:p>
                <a:pPr>
                  <a:defRPr sz="1400"/>
                </a:pPr>
                <a:endParaRPr lang="tr-TR"/>
              </a:p>
            </c:txPr>
          </c:dispUnitsLbl>
        </c:dispUnits>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72015375906178"/>
          <c:y val="0.22001255725387267"/>
          <c:w val="0.42446938476581964"/>
          <c:h val="0.55181020019556382"/>
        </c:manualLayout>
      </c:layout>
      <c:pieChart>
        <c:varyColors val="1"/>
        <c:ser>
          <c:idx val="0"/>
          <c:order val="0"/>
          <c:tx>
            <c:strRef>
              <c:f>Sayfa1!$B$1</c:f>
              <c:strCache>
                <c:ptCount val="1"/>
                <c:pt idx="0">
                  <c:v>Dünya mobilya ihracat oranları 2015 ilk 7 ay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0"/>
              <c:layout>
                <c:manualLayout>
                  <c:x val="-0.16357794642185572"/>
                  <c:y val="0.31804857106616458"/>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4.0579710144927554E-2"/>
                  <c:y val="5.2516411378556005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8.5024154589372597E-2"/>
                  <c:y val="1.4587892049598835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7"/>
              <c:layout>
                <c:manualLayout>
                  <c:x val="-0.10194336567657551"/>
                  <c:y val="-4.2131350681536568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8"/>
              <c:layout>
                <c:manualLayout>
                  <c:x val="6.254399195575705E-2"/>
                  <c:y val="-5.5840724370420314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dLbl>
              <c:idx val="9"/>
              <c:layout>
                <c:manualLayout>
                  <c:x val="0.21449275362318848"/>
                  <c:y val="2.0423048869438382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tr-T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15:layout/>
              </c:ext>
            </c:extLst>
          </c:dLbls>
          <c:cat>
            <c:strRef>
              <c:f>Sayfa1!$A$2:$A$11</c:f>
              <c:strCache>
                <c:ptCount val="10"/>
                <c:pt idx="0">
                  <c:v>Çin</c:v>
                </c:pt>
                <c:pt idx="1">
                  <c:v>Almanya</c:v>
                </c:pt>
                <c:pt idx="2">
                  <c:v>İtalya</c:v>
                </c:pt>
                <c:pt idx="3">
                  <c:v>Polonya</c:v>
                </c:pt>
                <c:pt idx="4">
                  <c:v>ABD</c:v>
                </c:pt>
                <c:pt idx="5">
                  <c:v>Meksika</c:v>
                </c:pt>
                <c:pt idx="6">
                  <c:v>Kanada</c:v>
                </c:pt>
                <c:pt idx="7">
                  <c:v>Çek Cumhuriyeti</c:v>
                </c:pt>
                <c:pt idx="8">
                  <c:v>Fransa</c:v>
                </c:pt>
                <c:pt idx="9">
                  <c:v>İngiltere</c:v>
                </c:pt>
              </c:strCache>
            </c:strRef>
          </c:cat>
          <c:val>
            <c:numRef>
              <c:f>Sayfa1!$B$2:$B$11</c:f>
              <c:numCache>
                <c:formatCode>#,##0.0\ _T_L</c:formatCode>
                <c:ptCount val="10"/>
                <c:pt idx="0">
                  <c:v>35647408</c:v>
                </c:pt>
                <c:pt idx="1">
                  <c:v>6682276</c:v>
                </c:pt>
                <c:pt idx="2">
                  <c:v>6265556</c:v>
                </c:pt>
                <c:pt idx="3">
                  <c:v>5816036</c:v>
                </c:pt>
                <c:pt idx="4">
                  <c:v>5021672</c:v>
                </c:pt>
                <c:pt idx="5">
                  <c:v>4339590</c:v>
                </c:pt>
                <c:pt idx="6">
                  <c:v>2482430</c:v>
                </c:pt>
                <c:pt idx="7">
                  <c:v>1983192</c:v>
                </c:pt>
                <c:pt idx="8">
                  <c:v>1587258</c:v>
                </c:pt>
                <c:pt idx="9">
                  <c:v>1493646</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9030756228587407"/>
          <c:y val="0.20970060361710804"/>
          <c:w val="0.18279918957526939"/>
          <c:h val="0.722950600235907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chart>
  <c:spPr>
    <a:noFill/>
    <a:ln w="9525" cap="flat" cmpd="sng" algn="ctr">
      <a:solidFill>
        <a:schemeClr val="tx1">
          <a:lumMod val="15000"/>
          <a:lumOff val="85000"/>
        </a:schemeClr>
      </a:solidFill>
      <a:round/>
    </a:ln>
    <a:effectLst/>
  </c:spPr>
  <c:txPr>
    <a:bodyPr/>
    <a:lstStyle/>
    <a:p>
      <a:pPr>
        <a:defRPr/>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365923675719855E-2"/>
          <c:y val="3.4727703235990531E-2"/>
          <c:w val="0.93348903558360874"/>
          <c:h val="0.88188901801639441"/>
        </c:manualLayout>
      </c:layout>
      <c:barChart>
        <c:barDir val="col"/>
        <c:grouping val="clustered"/>
        <c:varyColors val="0"/>
        <c:ser>
          <c:idx val="0"/>
          <c:order val="0"/>
          <c:spPr>
            <a:solidFill>
              <a:srgbClr val="1C4B5A"/>
            </a:solidFill>
          </c:spPr>
          <c:invertIfNegative val="0"/>
          <c:dPt>
            <c:idx val="10"/>
            <c:invertIfNegative val="0"/>
            <c:bubble3D val="0"/>
            <c:spPr>
              <a:solidFill>
                <a:srgbClr val="C0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Sheet1!$A$4:$A$14</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Sheet1!$B$4:$B$14</c:f>
              <c:numCache>
                <c:formatCode>General</c:formatCode>
                <c:ptCount val="11"/>
                <c:pt idx="0">
                  <c:v>558</c:v>
                </c:pt>
                <c:pt idx="1">
                  <c:v>642</c:v>
                </c:pt>
                <c:pt idx="2">
                  <c:v>872</c:v>
                </c:pt>
                <c:pt idx="3">
                  <c:v>1125</c:v>
                </c:pt>
                <c:pt idx="4">
                  <c:v>1016</c:v>
                </c:pt>
                <c:pt idx="5">
                  <c:v>1178</c:v>
                </c:pt>
                <c:pt idx="6">
                  <c:v>1383</c:v>
                </c:pt>
                <c:pt idx="7">
                  <c:v>1800</c:v>
                </c:pt>
                <c:pt idx="8">
                  <c:v>2200</c:v>
                </c:pt>
                <c:pt idx="9">
                  <c:v>2400</c:v>
                </c:pt>
                <c:pt idx="10">
                  <c:v>2315</c:v>
                </c:pt>
              </c:numCache>
            </c:numRef>
          </c:val>
        </c:ser>
        <c:dLbls>
          <c:showLegendKey val="0"/>
          <c:showVal val="0"/>
          <c:showCatName val="0"/>
          <c:showSerName val="0"/>
          <c:showPercent val="0"/>
          <c:showBubbleSize val="0"/>
        </c:dLbls>
        <c:gapWidth val="150"/>
        <c:axId val="78811904"/>
        <c:axId val="78813440"/>
      </c:barChart>
      <c:catAx>
        <c:axId val="78811904"/>
        <c:scaling>
          <c:orientation val="minMax"/>
        </c:scaling>
        <c:delete val="0"/>
        <c:axPos val="b"/>
        <c:numFmt formatCode="General" sourceLinked="1"/>
        <c:majorTickMark val="none"/>
        <c:minorTickMark val="none"/>
        <c:tickLblPos val="nextTo"/>
        <c:crossAx val="78813440"/>
        <c:crosses val="autoZero"/>
        <c:auto val="1"/>
        <c:lblAlgn val="ctr"/>
        <c:lblOffset val="100"/>
        <c:noMultiLvlLbl val="0"/>
      </c:catAx>
      <c:valAx>
        <c:axId val="78813440"/>
        <c:scaling>
          <c:orientation val="minMax"/>
        </c:scaling>
        <c:delete val="0"/>
        <c:axPos val="l"/>
        <c:majorGridlines/>
        <c:numFmt formatCode="General" sourceLinked="1"/>
        <c:majorTickMark val="none"/>
        <c:minorTickMark val="none"/>
        <c:tickLblPos val="nextTo"/>
        <c:crossAx val="78811904"/>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8.5494886533075271E-2"/>
          <c:y val="8.2829003241455049E-2"/>
          <c:w val="0.5652718655042227"/>
          <c:h val="0.82530682661994936"/>
        </c:manualLayout>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Sheet1!$E$41:$E$50</c:f>
              <c:strCache>
                <c:ptCount val="10"/>
                <c:pt idx="0">
                  <c:v>IRAK</c:v>
                </c:pt>
                <c:pt idx="1">
                  <c:v>SUUDİ ARABİSTAN</c:v>
                </c:pt>
                <c:pt idx="2">
                  <c:v>LİBYA</c:v>
                </c:pt>
                <c:pt idx="3">
                  <c:v>ALMANYA</c:v>
                </c:pt>
                <c:pt idx="4">
                  <c:v>AZERBAYCAN-NAHÇİVAN</c:v>
                </c:pt>
                <c:pt idx="5">
                  <c:v>TÜRKMENİSTAN</c:v>
                </c:pt>
                <c:pt idx="6">
                  <c:v>BAE</c:v>
                </c:pt>
                <c:pt idx="7">
                  <c:v>FRANSA</c:v>
                </c:pt>
                <c:pt idx="8">
                  <c:v>BİRLEŞİK KRALLIK</c:v>
                </c:pt>
                <c:pt idx="9">
                  <c:v>CEZAYİR</c:v>
                </c:pt>
              </c:strCache>
            </c:strRef>
          </c:cat>
          <c:val>
            <c:numRef>
              <c:f>Sheet1!$F$41:$F$50</c:f>
              <c:numCache>
                <c:formatCode>General</c:formatCode>
                <c:ptCount val="10"/>
                <c:pt idx="0">
                  <c:v>436</c:v>
                </c:pt>
                <c:pt idx="1">
                  <c:v>163</c:v>
                </c:pt>
                <c:pt idx="2">
                  <c:v>138</c:v>
                </c:pt>
                <c:pt idx="3">
                  <c:v>128</c:v>
                </c:pt>
                <c:pt idx="4">
                  <c:v>106</c:v>
                </c:pt>
                <c:pt idx="5">
                  <c:v>87</c:v>
                </c:pt>
                <c:pt idx="6">
                  <c:v>56</c:v>
                </c:pt>
                <c:pt idx="7">
                  <c:v>54</c:v>
                </c:pt>
                <c:pt idx="8">
                  <c:v>53</c:v>
                </c:pt>
                <c:pt idx="9">
                  <c:v>38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6287410446586992"/>
          <c:y val="1.2915083941857915E-3"/>
          <c:w val="0.33492189750064377"/>
          <c:h val="0.9987085758496036"/>
        </c:manualLayout>
      </c:layout>
      <c:overlay val="0"/>
    </c:legend>
    <c:plotVisOnly val="1"/>
    <c:dispBlanksAs val="gap"/>
    <c:showDLblsOverMax val="0"/>
  </c:chart>
  <c:txPr>
    <a:bodyPr/>
    <a:lstStyle/>
    <a:p>
      <a:pPr>
        <a:defRPr sz="1800"/>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DF9D5-BE24-4264-A3D3-A8846170B801}" type="doc">
      <dgm:prSet loTypeId="urn:microsoft.com/office/officeart/2005/8/layout/StepDownProcess" loCatId="process" qsTypeId="urn:microsoft.com/office/officeart/2005/8/quickstyle/simple2" qsCatId="simple" csTypeId="urn:microsoft.com/office/officeart/2005/8/colors/accent1_4" csCatId="accent1" phldr="1"/>
      <dgm:spPr/>
    </dgm:pt>
    <dgm:pt modelId="{9D062BCF-2836-4C3A-B994-FB61B236205C}">
      <dgm:prSet custT="1"/>
      <dgm:spPr>
        <a:xfrm>
          <a:off x="3805" y="1111187"/>
          <a:ext cx="1644883" cy="1481584"/>
        </a:xfrm>
      </dgm:spPr>
      <dgm:t>
        <a:bodyPr/>
        <a:lstStyle/>
        <a:p>
          <a:pPr rtl="0"/>
          <a:r>
            <a:rPr lang="tr-TR" sz="1200" b="1" dirty="0" smtClean="0">
              <a:latin typeface="Century Gothic" panose="020B0502020202020204" pitchFamily="34" charset="0"/>
              <a:ea typeface="+mn-ea"/>
              <a:cs typeface="+mn-cs"/>
            </a:rPr>
            <a:t>ULUSAL VE ULUSLARARASI PAZARDA SEKTÖRÜN GELİŞİMİNİ DESTEKLEME</a:t>
          </a:r>
          <a:endParaRPr lang="tr-TR" sz="1200" b="1" dirty="0">
            <a:latin typeface="Century Gothic" panose="020B0502020202020204" pitchFamily="34" charset="0"/>
            <a:ea typeface="+mn-ea"/>
            <a:cs typeface="+mn-cs"/>
          </a:endParaRPr>
        </a:p>
      </dgm:t>
    </dgm:pt>
    <dgm:pt modelId="{B95C9A0B-7951-48BC-B41B-364D95F88300}" type="parTrans" cxnId="{B3AFFD71-FBA6-40CC-A134-A6378566100E}">
      <dgm:prSet/>
      <dgm:spPr/>
      <dgm:t>
        <a:bodyPr/>
        <a:lstStyle/>
        <a:p>
          <a:endParaRPr lang="tr-TR" sz="1200"/>
        </a:p>
      </dgm:t>
    </dgm:pt>
    <dgm:pt modelId="{526839E5-A173-40B2-80CC-66C15CEFED58}" type="sibTrans" cxnId="{B3AFFD71-FBA6-40CC-A134-A6378566100E}">
      <dgm:prSet/>
      <dgm:spPr/>
      <dgm:t>
        <a:bodyPr/>
        <a:lstStyle/>
        <a:p>
          <a:endParaRPr lang="tr-TR" sz="1200"/>
        </a:p>
      </dgm:t>
    </dgm:pt>
    <dgm:pt modelId="{106A6C89-3636-4798-A891-34EFCD98D40A}">
      <dgm:prSet custT="1"/>
      <dgm:spPr>
        <a:xfrm>
          <a:off x="1922836" y="1111187"/>
          <a:ext cx="1644883" cy="1481584"/>
        </a:xfrm>
      </dgm:spPr>
      <dgm:t>
        <a:bodyPr/>
        <a:lstStyle/>
        <a:p>
          <a:pPr rtl="0"/>
          <a:r>
            <a:rPr lang="tr-TR" sz="1200" b="1" dirty="0" smtClean="0">
              <a:latin typeface="Century Gothic" panose="020B0502020202020204" pitchFamily="34" charset="0"/>
              <a:ea typeface="+mn-ea"/>
              <a:cs typeface="+mn-cs"/>
            </a:rPr>
            <a:t>SEKTÖRDEKİ YENİLİK VE GELİŞMELERE FARKINDALIK YARATMA </a:t>
          </a:r>
          <a:endParaRPr lang="tr-TR" sz="1200" b="1" dirty="0">
            <a:latin typeface="Century Gothic" panose="020B0502020202020204" pitchFamily="34" charset="0"/>
            <a:ea typeface="+mn-ea"/>
            <a:cs typeface="+mn-cs"/>
          </a:endParaRPr>
        </a:p>
      </dgm:t>
    </dgm:pt>
    <dgm:pt modelId="{5F07FD81-C349-44D6-8729-3065FCCB7B39}" type="parTrans" cxnId="{A7CE5659-DCDD-4646-A986-4EB7723AF4A9}">
      <dgm:prSet/>
      <dgm:spPr/>
      <dgm:t>
        <a:bodyPr/>
        <a:lstStyle/>
        <a:p>
          <a:endParaRPr lang="tr-TR" sz="1200"/>
        </a:p>
      </dgm:t>
    </dgm:pt>
    <dgm:pt modelId="{3BD8683B-D6D4-4ACD-9F6B-47BEC52308EF}" type="sibTrans" cxnId="{A7CE5659-DCDD-4646-A986-4EB7723AF4A9}">
      <dgm:prSet/>
      <dgm:spPr/>
      <dgm:t>
        <a:bodyPr/>
        <a:lstStyle/>
        <a:p>
          <a:endParaRPr lang="tr-TR" sz="1200"/>
        </a:p>
      </dgm:t>
    </dgm:pt>
    <dgm:pt modelId="{0B1AC83A-8751-4309-B105-49468822383C}">
      <dgm:prSet custT="1"/>
      <dgm:spPr>
        <a:xfrm>
          <a:off x="3841866" y="1111187"/>
          <a:ext cx="1644883" cy="1481584"/>
        </a:xfrm>
      </dgm:spPr>
      <dgm:t>
        <a:bodyPr/>
        <a:lstStyle/>
        <a:p>
          <a:pPr rtl="0"/>
          <a:r>
            <a:rPr lang="tr-TR" sz="1200" b="1" dirty="0" smtClean="0">
              <a:latin typeface="Century Gothic" panose="020B0502020202020204" pitchFamily="34" charset="0"/>
              <a:ea typeface="+mn-ea"/>
              <a:cs typeface="+mn-cs"/>
            </a:rPr>
            <a:t>SEKTÖR SORUNLARINA ÇÖZÜM ÜRETME</a:t>
          </a:r>
          <a:endParaRPr lang="tr-TR" sz="1200" b="1" dirty="0">
            <a:latin typeface="Century Gothic" panose="020B0502020202020204" pitchFamily="34" charset="0"/>
            <a:ea typeface="+mn-ea"/>
            <a:cs typeface="+mn-cs"/>
          </a:endParaRPr>
        </a:p>
      </dgm:t>
    </dgm:pt>
    <dgm:pt modelId="{E8202F25-18D4-4E29-BBA8-006A7BF93CF2}" type="parTrans" cxnId="{8E62C065-6CE2-481B-A78B-9F7BA60F1983}">
      <dgm:prSet/>
      <dgm:spPr/>
      <dgm:t>
        <a:bodyPr/>
        <a:lstStyle/>
        <a:p>
          <a:endParaRPr lang="tr-TR" sz="1200"/>
        </a:p>
      </dgm:t>
    </dgm:pt>
    <dgm:pt modelId="{43A7E9C6-54D0-4E3E-8B46-A0D9D5051FDB}" type="sibTrans" cxnId="{8E62C065-6CE2-481B-A78B-9F7BA60F1983}">
      <dgm:prSet/>
      <dgm:spPr/>
      <dgm:t>
        <a:bodyPr/>
        <a:lstStyle/>
        <a:p>
          <a:endParaRPr lang="tr-TR" sz="1200"/>
        </a:p>
      </dgm:t>
    </dgm:pt>
    <dgm:pt modelId="{B04CC3C9-9913-4FBA-86B5-9021429CBDCF}">
      <dgm:prSet custT="1"/>
      <dgm:spPr>
        <a:xfrm>
          <a:off x="5760897" y="1111669"/>
          <a:ext cx="1652121" cy="1480620"/>
        </a:xfrm>
      </dgm:spPr>
      <dgm:t>
        <a:bodyPr/>
        <a:lstStyle/>
        <a:p>
          <a:pPr rtl="0"/>
          <a:r>
            <a:rPr lang="tr-TR" sz="1200" b="1" dirty="0" smtClean="0">
              <a:latin typeface="Century Gothic" panose="020B0502020202020204" pitchFamily="34" charset="0"/>
              <a:ea typeface="+mn-ea"/>
              <a:cs typeface="+mn-cs"/>
            </a:rPr>
            <a:t>ÜYELER ARASINDA İLETİŞİMİ ARTIRARAK MESLEK ETİĞİNİ YAYGINLAŞTIRMA</a:t>
          </a:r>
          <a:endParaRPr lang="tr-TR" sz="1200" b="1" dirty="0">
            <a:latin typeface="Century Gothic" panose="020B0502020202020204" pitchFamily="34" charset="0"/>
            <a:ea typeface="+mn-ea"/>
            <a:cs typeface="+mn-cs"/>
          </a:endParaRPr>
        </a:p>
      </dgm:t>
    </dgm:pt>
    <dgm:pt modelId="{778BC6DF-80DD-44FC-8BC2-4E5A141FD45C}" type="parTrans" cxnId="{C952293D-EB7A-4406-84AA-7446233BE29B}">
      <dgm:prSet/>
      <dgm:spPr/>
      <dgm:t>
        <a:bodyPr/>
        <a:lstStyle/>
        <a:p>
          <a:endParaRPr lang="tr-TR" sz="1200"/>
        </a:p>
      </dgm:t>
    </dgm:pt>
    <dgm:pt modelId="{B498ACFD-051D-4A97-B173-638141A22EB3}" type="sibTrans" cxnId="{C952293D-EB7A-4406-84AA-7446233BE29B}">
      <dgm:prSet/>
      <dgm:spPr/>
      <dgm:t>
        <a:bodyPr/>
        <a:lstStyle/>
        <a:p>
          <a:endParaRPr lang="tr-TR" sz="1200"/>
        </a:p>
      </dgm:t>
    </dgm:pt>
    <dgm:pt modelId="{7B58B5AA-9554-47DB-AF76-44935C0EF2B1}">
      <dgm:prSet custT="1"/>
      <dgm:spPr/>
      <dgm:t>
        <a:bodyPr/>
        <a:lstStyle/>
        <a:p>
          <a:r>
            <a:rPr lang="tr-TR" sz="1200" b="1" dirty="0" smtClean="0">
              <a:effectLst/>
              <a:latin typeface="Century Gothic" panose="020B0502020202020204" pitchFamily="34" charset="0"/>
              <a:cs typeface="Arial" charset="0"/>
            </a:rPr>
            <a:t>SOSYAL, EKONOMİK VE KÜLTÜREL ALANLARDA İŞBİRLİĞİ YARATARAK SEKTÖREL ETKİNLİĞİ ARTIRMA</a:t>
          </a:r>
          <a:endParaRPr lang="tr-TR" sz="1200" b="1" dirty="0">
            <a:effectLst/>
            <a:latin typeface="Century Gothic" panose="020B0502020202020204" pitchFamily="34" charset="0"/>
          </a:endParaRPr>
        </a:p>
      </dgm:t>
    </dgm:pt>
    <dgm:pt modelId="{C8CFFD9C-0B85-42B9-98AE-A7755A51A1C6}" type="parTrans" cxnId="{468781F6-4635-43EC-A359-2F2E90C84B64}">
      <dgm:prSet/>
      <dgm:spPr/>
      <dgm:t>
        <a:bodyPr/>
        <a:lstStyle/>
        <a:p>
          <a:endParaRPr lang="tr-TR" sz="1200"/>
        </a:p>
      </dgm:t>
    </dgm:pt>
    <dgm:pt modelId="{4311D74D-7E2C-4BF4-92AE-C5286FC2AC82}" type="sibTrans" cxnId="{468781F6-4635-43EC-A359-2F2E90C84B64}">
      <dgm:prSet/>
      <dgm:spPr/>
      <dgm:t>
        <a:bodyPr/>
        <a:lstStyle/>
        <a:p>
          <a:endParaRPr lang="tr-TR" sz="1200"/>
        </a:p>
      </dgm:t>
    </dgm:pt>
    <dgm:pt modelId="{20D8EC0A-B4F7-44C3-BE5F-9D2DF9D692E6}">
      <dgm:prSet custT="1"/>
      <dgm:spPr/>
      <dgm:t>
        <a:bodyPr/>
        <a:lstStyle/>
        <a:p>
          <a:r>
            <a:rPr lang="tr-TR" sz="1200" b="1" dirty="0" smtClean="0">
              <a:effectLst/>
              <a:latin typeface="Century Gothic" panose="020B0502020202020204" pitchFamily="34" charset="0"/>
            </a:rPr>
            <a:t>YÜKSEK TEKNOLOJİDE KALİTELİ ÜRETİME KATKI SAĞLAMA</a:t>
          </a:r>
          <a:endParaRPr lang="tr-TR" sz="1200" b="1" dirty="0">
            <a:effectLst/>
            <a:latin typeface="Century Gothic" panose="020B0502020202020204" pitchFamily="34" charset="0"/>
          </a:endParaRPr>
        </a:p>
      </dgm:t>
    </dgm:pt>
    <dgm:pt modelId="{1AB71420-B432-4CB8-8FC7-B54F23FE0FD3}" type="parTrans" cxnId="{6D3D7B0E-824B-4CD7-9ACF-12A4C365FA77}">
      <dgm:prSet/>
      <dgm:spPr/>
      <dgm:t>
        <a:bodyPr/>
        <a:lstStyle/>
        <a:p>
          <a:endParaRPr lang="tr-TR" sz="1200"/>
        </a:p>
      </dgm:t>
    </dgm:pt>
    <dgm:pt modelId="{7E56760B-CF45-42BA-8EC2-BCAB9D0D316F}" type="sibTrans" cxnId="{6D3D7B0E-824B-4CD7-9ACF-12A4C365FA77}">
      <dgm:prSet/>
      <dgm:spPr/>
      <dgm:t>
        <a:bodyPr/>
        <a:lstStyle/>
        <a:p>
          <a:endParaRPr lang="tr-TR" sz="1200"/>
        </a:p>
      </dgm:t>
    </dgm:pt>
    <dgm:pt modelId="{DD657AA8-1199-4511-A811-3DF2FF13FD58}" type="pres">
      <dgm:prSet presAssocID="{C20DF9D5-BE24-4264-A3D3-A8846170B801}" presName="rootnode" presStyleCnt="0">
        <dgm:presLayoutVars>
          <dgm:chMax/>
          <dgm:chPref/>
          <dgm:dir/>
          <dgm:animLvl val="lvl"/>
        </dgm:presLayoutVars>
      </dgm:prSet>
      <dgm:spPr/>
    </dgm:pt>
    <dgm:pt modelId="{FA4653C3-87FB-4558-B1C3-75265653E9BC}" type="pres">
      <dgm:prSet presAssocID="{9D062BCF-2836-4C3A-B994-FB61B236205C}" presName="composite" presStyleCnt="0"/>
      <dgm:spPr/>
    </dgm:pt>
    <dgm:pt modelId="{EF1B1C17-A7A8-4C99-92A9-5EBC278129E3}" type="pres">
      <dgm:prSet presAssocID="{9D062BCF-2836-4C3A-B994-FB61B236205C}" presName="bentUpArrow1" presStyleLbl="alignImgPlace1" presStyleIdx="0" presStyleCnt="5" custLinFactNeighborX="-31552" custLinFactNeighborY="-3990"/>
      <dgm:spPr/>
    </dgm:pt>
    <dgm:pt modelId="{AE81F4EB-7B0D-40A9-9716-8C1EAEFB9738}" type="pres">
      <dgm:prSet presAssocID="{9D062BCF-2836-4C3A-B994-FB61B236205C}" presName="ParentText" presStyleLbl="node1" presStyleIdx="0" presStyleCnt="6" custScaleX="166426" custLinFactY="5000" custLinFactNeighborX="88908" custLinFactNeighborY="100000">
        <dgm:presLayoutVars>
          <dgm:chMax val="1"/>
          <dgm:chPref val="1"/>
          <dgm:bulletEnabled val="1"/>
        </dgm:presLayoutVars>
      </dgm:prSet>
      <dgm:spPr/>
      <dgm:t>
        <a:bodyPr/>
        <a:lstStyle/>
        <a:p>
          <a:endParaRPr lang="tr-TR"/>
        </a:p>
      </dgm:t>
    </dgm:pt>
    <dgm:pt modelId="{05B67F59-343D-403E-AA68-45E2E3DCA3B2}" type="pres">
      <dgm:prSet presAssocID="{9D062BCF-2836-4C3A-B994-FB61B236205C}" presName="ChildText" presStyleLbl="revTx" presStyleIdx="0" presStyleCnt="5">
        <dgm:presLayoutVars>
          <dgm:chMax val="0"/>
          <dgm:chPref val="0"/>
          <dgm:bulletEnabled val="1"/>
        </dgm:presLayoutVars>
      </dgm:prSet>
      <dgm:spPr/>
    </dgm:pt>
    <dgm:pt modelId="{D9E0A5A1-1BE3-49A5-A4AA-3ABDE276FAD2}" type="pres">
      <dgm:prSet presAssocID="{526839E5-A173-40B2-80CC-66C15CEFED58}" presName="sibTrans" presStyleCnt="0"/>
      <dgm:spPr/>
    </dgm:pt>
    <dgm:pt modelId="{ABE17DBD-36F9-4EC6-8A99-03A2CFCB07BF}" type="pres">
      <dgm:prSet presAssocID="{20D8EC0A-B4F7-44C3-BE5F-9D2DF9D692E6}" presName="composite" presStyleCnt="0"/>
      <dgm:spPr/>
    </dgm:pt>
    <dgm:pt modelId="{39D88F40-2305-40A9-B9B1-CA06344BDDA8}" type="pres">
      <dgm:prSet presAssocID="{20D8EC0A-B4F7-44C3-BE5F-9D2DF9D692E6}" presName="bentUpArrow1" presStyleLbl="alignImgPlace1" presStyleIdx="1" presStyleCnt="5" custLinFactNeighborX="-45575" custLinFactNeighborY="-9978"/>
      <dgm:spPr/>
    </dgm:pt>
    <dgm:pt modelId="{79A6B23D-57CC-4CA7-B23C-1D0A35ED4190}" type="pres">
      <dgm:prSet presAssocID="{20D8EC0A-B4F7-44C3-BE5F-9D2DF9D692E6}" presName="ParentText" presStyleLbl="node1" presStyleIdx="1" presStyleCnt="6" custScaleX="164013" custLinFactX="-7196" custLinFactY="-28584" custLinFactNeighborX="-100000" custLinFactNeighborY="-100000">
        <dgm:presLayoutVars>
          <dgm:chMax val="1"/>
          <dgm:chPref val="1"/>
          <dgm:bulletEnabled val="1"/>
        </dgm:presLayoutVars>
      </dgm:prSet>
      <dgm:spPr/>
      <dgm:t>
        <a:bodyPr/>
        <a:lstStyle/>
        <a:p>
          <a:endParaRPr lang="tr-TR"/>
        </a:p>
      </dgm:t>
    </dgm:pt>
    <dgm:pt modelId="{D9A8E78D-250C-4A38-A7D7-4C4231183AA5}" type="pres">
      <dgm:prSet presAssocID="{20D8EC0A-B4F7-44C3-BE5F-9D2DF9D692E6}" presName="ChildText" presStyleLbl="revTx" presStyleIdx="1" presStyleCnt="5">
        <dgm:presLayoutVars>
          <dgm:chMax val="0"/>
          <dgm:chPref val="0"/>
          <dgm:bulletEnabled val="1"/>
        </dgm:presLayoutVars>
      </dgm:prSet>
      <dgm:spPr/>
    </dgm:pt>
    <dgm:pt modelId="{7791425E-FF84-41D3-BB77-B20CB19762B3}" type="pres">
      <dgm:prSet presAssocID="{7E56760B-CF45-42BA-8EC2-BCAB9D0D316F}" presName="sibTrans" presStyleCnt="0"/>
      <dgm:spPr/>
    </dgm:pt>
    <dgm:pt modelId="{D70125F3-D8F3-41F2-BEFC-F951417EB674}" type="pres">
      <dgm:prSet presAssocID="{106A6C89-3636-4798-A891-34EFCD98D40A}" presName="composite" presStyleCnt="0"/>
      <dgm:spPr/>
    </dgm:pt>
    <dgm:pt modelId="{397C3BE8-F6C6-443B-B0C6-577CA9E1B327}" type="pres">
      <dgm:prSet presAssocID="{106A6C89-3636-4798-A891-34EFCD98D40A}" presName="bentUpArrow1" presStyleLbl="alignImgPlace1" presStyleIdx="2" presStyleCnt="5" custLinFactNeighborX="-64856" custLinFactNeighborY="-7981"/>
      <dgm:spPr/>
    </dgm:pt>
    <dgm:pt modelId="{D9F67D8C-5BE0-4EA1-B71C-7E9851DDE8CD}" type="pres">
      <dgm:prSet presAssocID="{106A6C89-3636-4798-A891-34EFCD98D40A}" presName="ParentText" presStyleLbl="node1" presStyleIdx="2" presStyleCnt="6" custScaleX="158937" custLinFactNeighborX="-20152" custLinFactNeighborY="-10161">
        <dgm:presLayoutVars>
          <dgm:chMax val="1"/>
          <dgm:chPref val="1"/>
          <dgm:bulletEnabled val="1"/>
        </dgm:presLayoutVars>
      </dgm:prSet>
      <dgm:spPr/>
      <dgm:t>
        <a:bodyPr/>
        <a:lstStyle/>
        <a:p>
          <a:endParaRPr lang="tr-TR"/>
        </a:p>
      </dgm:t>
    </dgm:pt>
    <dgm:pt modelId="{625C5B42-7980-4ADF-A705-D4D5B0BE1EC2}" type="pres">
      <dgm:prSet presAssocID="{106A6C89-3636-4798-A891-34EFCD98D40A}" presName="ChildText" presStyleLbl="revTx" presStyleIdx="2" presStyleCnt="5">
        <dgm:presLayoutVars>
          <dgm:chMax val="0"/>
          <dgm:chPref val="0"/>
          <dgm:bulletEnabled val="1"/>
        </dgm:presLayoutVars>
      </dgm:prSet>
      <dgm:spPr/>
    </dgm:pt>
    <dgm:pt modelId="{31F1A68F-6EEB-4DF1-A7C2-033B1725E003}" type="pres">
      <dgm:prSet presAssocID="{3BD8683B-D6D4-4ACD-9F6B-47BEC52308EF}" presName="sibTrans" presStyleCnt="0"/>
      <dgm:spPr/>
    </dgm:pt>
    <dgm:pt modelId="{295B4820-5C0E-4696-80F9-3C2F8AB0CA07}" type="pres">
      <dgm:prSet presAssocID="{0B1AC83A-8751-4309-B105-49468822383C}" presName="composite" presStyleCnt="0"/>
      <dgm:spPr/>
    </dgm:pt>
    <dgm:pt modelId="{DB963534-AE98-46FF-AB37-BF3B83BDD3C2}" type="pres">
      <dgm:prSet presAssocID="{0B1AC83A-8751-4309-B105-49468822383C}" presName="bentUpArrow1" presStyleLbl="alignImgPlace1" presStyleIdx="3" presStyleCnt="5" custLinFactNeighborX="-73621" custLinFactNeighborY="-27938"/>
      <dgm:spPr/>
    </dgm:pt>
    <dgm:pt modelId="{1B1C1159-16A4-4BF2-8663-ED37ED3715DB}" type="pres">
      <dgm:prSet presAssocID="{0B1AC83A-8751-4309-B105-49468822383C}" presName="ParentText" presStyleLbl="node1" presStyleIdx="3" presStyleCnt="6" custScaleX="169984" custLinFactNeighborX="-35563" custLinFactNeighborY="-11855">
        <dgm:presLayoutVars>
          <dgm:chMax val="1"/>
          <dgm:chPref val="1"/>
          <dgm:bulletEnabled val="1"/>
        </dgm:presLayoutVars>
      </dgm:prSet>
      <dgm:spPr/>
      <dgm:t>
        <a:bodyPr/>
        <a:lstStyle/>
        <a:p>
          <a:endParaRPr lang="tr-TR"/>
        </a:p>
      </dgm:t>
    </dgm:pt>
    <dgm:pt modelId="{B64929F7-5887-406B-88A1-7E7160D93552}" type="pres">
      <dgm:prSet presAssocID="{0B1AC83A-8751-4309-B105-49468822383C}" presName="ChildText" presStyleLbl="revTx" presStyleIdx="3" presStyleCnt="5">
        <dgm:presLayoutVars>
          <dgm:chMax val="0"/>
          <dgm:chPref val="0"/>
          <dgm:bulletEnabled val="1"/>
        </dgm:presLayoutVars>
      </dgm:prSet>
      <dgm:spPr/>
    </dgm:pt>
    <dgm:pt modelId="{DFC3EF50-DD90-41F6-9B2A-CA10947BA941}" type="pres">
      <dgm:prSet presAssocID="{43A7E9C6-54D0-4E3E-8B46-A0D9D5051FDB}" presName="sibTrans" presStyleCnt="0"/>
      <dgm:spPr/>
    </dgm:pt>
    <dgm:pt modelId="{7C9EE6F5-8296-45B8-98EE-45D43B411E8D}" type="pres">
      <dgm:prSet presAssocID="{B04CC3C9-9913-4FBA-86B5-9021429CBDCF}" presName="composite" presStyleCnt="0"/>
      <dgm:spPr/>
    </dgm:pt>
    <dgm:pt modelId="{9DA73439-DC39-4FD5-8E90-94678B59964E}" type="pres">
      <dgm:prSet presAssocID="{B04CC3C9-9913-4FBA-86B5-9021429CBDCF}" presName="bentUpArrow1" presStyleLbl="alignImgPlace1" presStyleIdx="4" presStyleCnt="5" custLinFactNeighborX="-96407" custLinFactNeighborY="-15964"/>
      <dgm:spPr/>
    </dgm:pt>
    <dgm:pt modelId="{E1AF6F09-AF42-48B4-8805-B1966CD5B10A}" type="pres">
      <dgm:prSet presAssocID="{B04CC3C9-9913-4FBA-86B5-9021429CBDCF}" presName="ParentText" presStyleLbl="node1" presStyleIdx="4" presStyleCnt="6" custScaleX="183171" custScaleY="113500" custLinFactNeighborX="-33192" custLinFactNeighborY="-11855">
        <dgm:presLayoutVars>
          <dgm:chMax val="1"/>
          <dgm:chPref val="1"/>
          <dgm:bulletEnabled val="1"/>
        </dgm:presLayoutVars>
      </dgm:prSet>
      <dgm:spPr/>
      <dgm:t>
        <a:bodyPr/>
        <a:lstStyle/>
        <a:p>
          <a:endParaRPr lang="tr-TR"/>
        </a:p>
      </dgm:t>
    </dgm:pt>
    <dgm:pt modelId="{B65A4291-7A2B-4089-BC8F-97B30FB7331B}" type="pres">
      <dgm:prSet presAssocID="{B04CC3C9-9913-4FBA-86B5-9021429CBDCF}" presName="ChildText" presStyleLbl="revTx" presStyleIdx="4" presStyleCnt="5">
        <dgm:presLayoutVars>
          <dgm:chMax val="0"/>
          <dgm:chPref val="0"/>
          <dgm:bulletEnabled val="1"/>
        </dgm:presLayoutVars>
      </dgm:prSet>
      <dgm:spPr/>
    </dgm:pt>
    <dgm:pt modelId="{0D9C3344-9150-4AAF-B74F-69EA724BF911}" type="pres">
      <dgm:prSet presAssocID="{B498ACFD-051D-4A97-B173-638141A22EB3}" presName="sibTrans" presStyleCnt="0"/>
      <dgm:spPr/>
    </dgm:pt>
    <dgm:pt modelId="{370EC64F-AF63-43F3-A7EE-D85FA2015854}" type="pres">
      <dgm:prSet presAssocID="{7B58B5AA-9554-47DB-AF76-44935C0EF2B1}" presName="composite" presStyleCnt="0"/>
      <dgm:spPr/>
    </dgm:pt>
    <dgm:pt modelId="{4345F62E-762B-4984-AFB7-ECFD2B61B8E0}" type="pres">
      <dgm:prSet presAssocID="{7B58B5AA-9554-47DB-AF76-44935C0EF2B1}" presName="ParentText" presStyleLbl="node1" presStyleIdx="5" presStyleCnt="6" custScaleX="203586" custScaleY="115408" custLinFactNeighborX="-42751" custLinFactNeighborY="-1424">
        <dgm:presLayoutVars>
          <dgm:chMax val="1"/>
          <dgm:chPref val="1"/>
          <dgm:bulletEnabled val="1"/>
        </dgm:presLayoutVars>
      </dgm:prSet>
      <dgm:spPr/>
      <dgm:t>
        <a:bodyPr/>
        <a:lstStyle/>
        <a:p>
          <a:endParaRPr lang="tr-TR"/>
        </a:p>
      </dgm:t>
    </dgm:pt>
  </dgm:ptLst>
  <dgm:cxnLst>
    <dgm:cxn modelId="{6D3D7B0E-824B-4CD7-9ACF-12A4C365FA77}" srcId="{C20DF9D5-BE24-4264-A3D3-A8846170B801}" destId="{20D8EC0A-B4F7-44C3-BE5F-9D2DF9D692E6}" srcOrd="1" destOrd="0" parTransId="{1AB71420-B432-4CB8-8FC7-B54F23FE0FD3}" sibTransId="{7E56760B-CF45-42BA-8EC2-BCAB9D0D316F}"/>
    <dgm:cxn modelId="{8E62C065-6CE2-481B-A78B-9F7BA60F1983}" srcId="{C20DF9D5-BE24-4264-A3D3-A8846170B801}" destId="{0B1AC83A-8751-4309-B105-49468822383C}" srcOrd="3" destOrd="0" parTransId="{E8202F25-18D4-4E29-BBA8-006A7BF93CF2}" sibTransId="{43A7E9C6-54D0-4E3E-8B46-A0D9D5051FDB}"/>
    <dgm:cxn modelId="{A7CE5659-DCDD-4646-A986-4EB7723AF4A9}" srcId="{C20DF9D5-BE24-4264-A3D3-A8846170B801}" destId="{106A6C89-3636-4798-A891-34EFCD98D40A}" srcOrd="2" destOrd="0" parTransId="{5F07FD81-C349-44D6-8729-3065FCCB7B39}" sibTransId="{3BD8683B-D6D4-4ACD-9F6B-47BEC52308EF}"/>
    <dgm:cxn modelId="{B9B06F67-518A-40D0-81FD-DFC27A813084}" type="presOf" srcId="{9D062BCF-2836-4C3A-B994-FB61B236205C}" destId="{AE81F4EB-7B0D-40A9-9716-8C1EAEFB9738}" srcOrd="0" destOrd="0" presId="urn:microsoft.com/office/officeart/2005/8/layout/StepDownProcess"/>
    <dgm:cxn modelId="{468781F6-4635-43EC-A359-2F2E90C84B64}" srcId="{C20DF9D5-BE24-4264-A3D3-A8846170B801}" destId="{7B58B5AA-9554-47DB-AF76-44935C0EF2B1}" srcOrd="5" destOrd="0" parTransId="{C8CFFD9C-0B85-42B9-98AE-A7755A51A1C6}" sibTransId="{4311D74D-7E2C-4BF4-92AE-C5286FC2AC82}"/>
    <dgm:cxn modelId="{2466BE65-FB35-44C7-9CD5-8118A423C584}" type="presOf" srcId="{7B58B5AA-9554-47DB-AF76-44935C0EF2B1}" destId="{4345F62E-762B-4984-AFB7-ECFD2B61B8E0}" srcOrd="0" destOrd="0" presId="urn:microsoft.com/office/officeart/2005/8/layout/StepDownProcess"/>
    <dgm:cxn modelId="{DEDF69D2-D257-40F2-B9DB-D4401FEDBE3F}" type="presOf" srcId="{0B1AC83A-8751-4309-B105-49468822383C}" destId="{1B1C1159-16A4-4BF2-8663-ED37ED3715DB}" srcOrd="0" destOrd="0" presId="urn:microsoft.com/office/officeart/2005/8/layout/StepDownProcess"/>
    <dgm:cxn modelId="{C952293D-EB7A-4406-84AA-7446233BE29B}" srcId="{C20DF9D5-BE24-4264-A3D3-A8846170B801}" destId="{B04CC3C9-9913-4FBA-86B5-9021429CBDCF}" srcOrd="4" destOrd="0" parTransId="{778BC6DF-80DD-44FC-8BC2-4E5A141FD45C}" sibTransId="{B498ACFD-051D-4A97-B173-638141A22EB3}"/>
    <dgm:cxn modelId="{30FED9E0-6BB6-4062-90EB-4DEDA72A125F}" type="presOf" srcId="{106A6C89-3636-4798-A891-34EFCD98D40A}" destId="{D9F67D8C-5BE0-4EA1-B71C-7E9851DDE8CD}" srcOrd="0" destOrd="0" presId="urn:microsoft.com/office/officeart/2005/8/layout/StepDownProcess"/>
    <dgm:cxn modelId="{D1363760-0EB7-49E3-A78E-64962B220602}" type="presOf" srcId="{20D8EC0A-B4F7-44C3-BE5F-9D2DF9D692E6}" destId="{79A6B23D-57CC-4CA7-B23C-1D0A35ED4190}" srcOrd="0" destOrd="0" presId="urn:microsoft.com/office/officeart/2005/8/layout/StepDownProcess"/>
    <dgm:cxn modelId="{B3AFFD71-FBA6-40CC-A134-A6378566100E}" srcId="{C20DF9D5-BE24-4264-A3D3-A8846170B801}" destId="{9D062BCF-2836-4C3A-B994-FB61B236205C}" srcOrd="0" destOrd="0" parTransId="{B95C9A0B-7951-48BC-B41B-364D95F88300}" sibTransId="{526839E5-A173-40B2-80CC-66C15CEFED58}"/>
    <dgm:cxn modelId="{207FE3C4-E492-4851-B534-783ABE198180}" type="presOf" srcId="{C20DF9D5-BE24-4264-A3D3-A8846170B801}" destId="{DD657AA8-1199-4511-A811-3DF2FF13FD58}" srcOrd="0" destOrd="0" presId="urn:microsoft.com/office/officeart/2005/8/layout/StepDownProcess"/>
    <dgm:cxn modelId="{45A2790B-A85C-4FC4-825B-77C567CC3CDB}" type="presOf" srcId="{B04CC3C9-9913-4FBA-86B5-9021429CBDCF}" destId="{E1AF6F09-AF42-48B4-8805-B1966CD5B10A}" srcOrd="0" destOrd="0" presId="urn:microsoft.com/office/officeart/2005/8/layout/StepDownProcess"/>
    <dgm:cxn modelId="{B123C5CD-F65A-4460-A245-3DA04E751D4C}" type="presParOf" srcId="{DD657AA8-1199-4511-A811-3DF2FF13FD58}" destId="{FA4653C3-87FB-4558-B1C3-75265653E9BC}" srcOrd="0" destOrd="0" presId="urn:microsoft.com/office/officeart/2005/8/layout/StepDownProcess"/>
    <dgm:cxn modelId="{0AC7B012-D5AC-417E-BE8A-F11BF8678A76}" type="presParOf" srcId="{FA4653C3-87FB-4558-B1C3-75265653E9BC}" destId="{EF1B1C17-A7A8-4C99-92A9-5EBC278129E3}" srcOrd="0" destOrd="0" presId="urn:microsoft.com/office/officeart/2005/8/layout/StepDownProcess"/>
    <dgm:cxn modelId="{0C054755-C554-4E93-BECE-F70B072AF574}" type="presParOf" srcId="{FA4653C3-87FB-4558-B1C3-75265653E9BC}" destId="{AE81F4EB-7B0D-40A9-9716-8C1EAEFB9738}" srcOrd="1" destOrd="0" presId="urn:microsoft.com/office/officeart/2005/8/layout/StepDownProcess"/>
    <dgm:cxn modelId="{B4E4650C-3EF3-4F48-8FF9-D79C04DCB228}" type="presParOf" srcId="{FA4653C3-87FB-4558-B1C3-75265653E9BC}" destId="{05B67F59-343D-403E-AA68-45E2E3DCA3B2}" srcOrd="2" destOrd="0" presId="urn:microsoft.com/office/officeart/2005/8/layout/StepDownProcess"/>
    <dgm:cxn modelId="{BAE12733-91D2-4714-8615-184F5FCE29F0}" type="presParOf" srcId="{DD657AA8-1199-4511-A811-3DF2FF13FD58}" destId="{D9E0A5A1-1BE3-49A5-A4AA-3ABDE276FAD2}" srcOrd="1" destOrd="0" presId="urn:microsoft.com/office/officeart/2005/8/layout/StepDownProcess"/>
    <dgm:cxn modelId="{21A19157-7CD9-4A91-A6C3-59D3033BE8F2}" type="presParOf" srcId="{DD657AA8-1199-4511-A811-3DF2FF13FD58}" destId="{ABE17DBD-36F9-4EC6-8A99-03A2CFCB07BF}" srcOrd="2" destOrd="0" presId="urn:microsoft.com/office/officeart/2005/8/layout/StepDownProcess"/>
    <dgm:cxn modelId="{4B8CFF10-645C-4493-9266-9E2E714BE4BB}" type="presParOf" srcId="{ABE17DBD-36F9-4EC6-8A99-03A2CFCB07BF}" destId="{39D88F40-2305-40A9-B9B1-CA06344BDDA8}" srcOrd="0" destOrd="0" presId="urn:microsoft.com/office/officeart/2005/8/layout/StepDownProcess"/>
    <dgm:cxn modelId="{59E62E1A-3F31-4219-8700-E14A2E313C3D}" type="presParOf" srcId="{ABE17DBD-36F9-4EC6-8A99-03A2CFCB07BF}" destId="{79A6B23D-57CC-4CA7-B23C-1D0A35ED4190}" srcOrd="1" destOrd="0" presId="urn:microsoft.com/office/officeart/2005/8/layout/StepDownProcess"/>
    <dgm:cxn modelId="{4E173051-6471-46D3-A7AD-4578ACC7CDE3}" type="presParOf" srcId="{ABE17DBD-36F9-4EC6-8A99-03A2CFCB07BF}" destId="{D9A8E78D-250C-4A38-A7D7-4C4231183AA5}" srcOrd="2" destOrd="0" presId="urn:microsoft.com/office/officeart/2005/8/layout/StepDownProcess"/>
    <dgm:cxn modelId="{1A7AAF85-AAF1-45BB-AD9C-64A049F4AE3B}" type="presParOf" srcId="{DD657AA8-1199-4511-A811-3DF2FF13FD58}" destId="{7791425E-FF84-41D3-BB77-B20CB19762B3}" srcOrd="3" destOrd="0" presId="urn:microsoft.com/office/officeart/2005/8/layout/StepDownProcess"/>
    <dgm:cxn modelId="{11194A52-F7D2-4F6B-8103-75971D0E8E1E}" type="presParOf" srcId="{DD657AA8-1199-4511-A811-3DF2FF13FD58}" destId="{D70125F3-D8F3-41F2-BEFC-F951417EB674}" srcOrd="4" destOrd="0" presId="urn:microsoft.com/office/officeart/2005/8/layout/StepDownProcess"/>
    <dgm:cxn modelId="{2361EEC9-8BC9-4C7F-ABE1-846B79CEB350}" type="presParOf" srcId="{D70125F3-D8F3-41F2-BEFC-F951417EB674}" destId="{397C3BE8-F6C6-443B-B0C6-577CA9E1B327}" srcOrd="0" destOrd="0" presId="urn:microsoft.com/office/officeart/2005/8/layout/StepDownProcess"/>
    <dgm:cxn modelId="{CFD9D5D9-B828-46E4-8D56-D69CF3AF07A3}" type="presParOf" srcId="{D70125F3-D8F3-41F2-BEFC-F951417EB674}" destId="{D9F67D8C-5BE0-4EA1-B71C-7E9851DDE8CD}" srcOrd="1" destOrd="0" presId="urn:microsoft.com/office/officeart/2005/8/layout/StepDownProcess"/>
    <dgm:cxn modelId="{E5BE4694-0DD8-4FC4-B3BB-33F27FFAE986}" type="presParOf" srcId="{D70125F3-D8F3-41F2-BEFC-F951417EB674}" destId="{625C5B42-7980-4ADF-A705-D4D5B0BE1EC2}" srcOrd="2" destOrd="0" presId="urn:microsoft.com/office/officeart/2005/8/layout/StepDownProcess"/>
    <dgm:cxn modelId="{4E02182E-7DC9-4B89-89B6-55B6344E4E8C}" type="presParOf" srcId="{DD657AA8-1199-4511-A811-3DF2FF13FD58}" destId="{31F1A68F-6EEB-4DF1-A7C2-033B1725E003}" srcOrd="5" destOrd="0" presId="urn:microsoft.com/office/officeart/2005/8/layout/StepDownProcess"/>
    <dgm:cxn modelId="{58436AA0-5993-4D6C-B17B-0A67E73838C1}" type="presParOf" srcId="{DD657AA8-1199-4511-A811-3DF2FF13FD58}" destId="{295B4820-5C0E-4696-80F9-3C2F8AB0CA07}" srcOrd="6" destOrd="0" presId="urn:microsoft.com/office/officeart/2005/8/layout/StepDownProcess"/>
    <dgm:cxn modelId="{371ED323-2853-48EA-8E05-69E2F46DBC42}" type="presParOf" srcId="{295B4820-5C0E-4696-80F9-3C2F8AB0CA07}" destId="{DB963534-AE98-46FF-AB37-BF3B83BDD3C2}" srcOrd="0" destOrd="0" presId="urn:microsoft.com/office/officeart/2005/8/layout/StepDownProcess"/>
    <dgm:cxn modelId="{D9F66857-0F67-425A-8B76-63F194ABD546}" type="presParOf" srcId="{295B4820-5C0E-4696-80F9-3C2F8AB0CA07}" destId="{1B1C1159-16A4-4BF2-8663-ED37ED3715DB}" srcOrd="1" destOrd="0" presId="urn:microsoft.com/office/officeart/2005/8/layout/StepDownProcess"/>
    <dgm:cxn modelId="{4F41DDAB-5E38-4FD5-A3BF-974B5DDDCF06}" type="presParOf" srcId="{295B4820-5C0E-4696-80F9-3C2F8AB0CA07}" destId="{B64929F7-5887-406B-88A1-7E7160D93552}" srcOrd="2" destOrd="0" presId="urn:microsoft.com/office/officeart/2005/8/layout/StepDownProcess"/>
    <dgm:cxn modelId="{102919B9-E98A-4440-97C1-5A99F52E29CB}" type="presParOf" srcId="{DD657AA8-1199-4511-A811-3DF2FF13FD58}" destId="{DFC3EF50-DD90-41F6-9B2A-CA10947BA941}" srcOrd="7" destOrd="0" presId="urn:microsoft.com/office/officeart/2005/8/layout/StepDownProcess"/>
    <dgm:cxn modelId="{9AB70736-D874-4D2D-BF78-E3C15FAB83B2}" type="presParOf" srcId="{DD657AA8-1199-4511-A811-3DF2FF13FD58}" destId="{7C9EE6F5-8296-45B8-98EE-45D43B411E8D}" srcOrd="8" destOrd="0" presId="urn:microsoft.com/office/officeart/2005/8/layout/StepDownProcess"/>
    <dgm:cxn modelId="{C0A1E4D7-5913-4E07-BDC2-D6ED44BF54BD}" type="presParOf" srcId="{7C9EE6F5-8296-45B8-98EE-45D43B411E8D}" destId="{9DA73439-DC39-4FD5-8E90-94678B59964E}" srcOrd="0" destOrd="0" presId="urn:microsoft.com/office/officeart/2005/8/layout/StepDownProcess"/>
    <dgm:cxn modelId="{FD073428-D1BE-4341-B6F9-5737CCA5B2F5}" type="presParOf" srcId="{7C9EE6F5-8296-45B8-98EE-45D43B411E8D}" destId="{E1AF6F09-AF42-48B4-8805-B1966CD5B10A}" srcOrd="1" destOrd="0" presId="urn:microsoft.com/office/officeart/2005/8/layout/StepDownProcess"/>
    <dgm:cxn modelId="{CC10A617-9A34-4AC3-8A9D-3D7CC625451F}" type="presParOf" srcId="{7C9EE6F5-8296-45B8-98EE-45D43B411E8D}" destId="{B65A4291-7A2B-4089-BC8F-97B30FB7331B}" srcOrd="2" destOrd="0" presId="urn:microsoft.com/office/officeart/2005/8/layout/StepDownProcess"/>
    <dgm:cxn modelId="{1B78EAB4-F777-4020-AAE0-D94FDE3F73EE}" type="presParOf" srcId="{DD657AA8-1199-4511-A811-3DF2FF13FD58}" destId="{0D9C3344-9150-4AAF-B74F-69EA724BF911}" srcOrd="9" destOrd="0" presId="urn:microsoft.com/office/officeart/2005/8/layout/StepDownProcess"/>
    <dgm:cxn modelId="{14397B80-B6E2-438D-906A-EAD363B8B789}" type="presParOf" srcId="{DD657AA8-1199-4511-A811-3DF2FF13FD58}" destId="{370EC64F-AF63-43F3-A7EE-D85FA2015854}" srcOrd="10" destOrd="0" presId="urn:microsoft.com/office/officeart/2005/8/layout/StepDownProcess"/>
    <dgm:cxn modelId="{5CD2F64E-5EA8-4349-9EAB-F2A8AC830D48}" type="presParOf" srcId="{370EC64F-AF63-43F3-A7EE-D85FA2015854}" destId="{4345F62E-762B-4984-AFB7-ECFD2B61B8E0}"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0DF9D5-BE24-4264-A3D3-A8846170B801}" type="doc">
      <dgm:prSet loTypeId="urn:microsoft.com/office/officeart/2005/8/layout/chevron1" loCatId="process" qsTypeId="urn:microsoft.com/office/officeart/2005/8/quickstyle/3d9" qsCatId="3D" csTypeId="urn:microsoft.com/office/officeart/2005/8/colors/accent1_3" csCatId="accent1" phldr="1"/>
      <dgm:spPr/>
    </dgm:pt>
    <dgm:pt modelId="{9D062BCF-2836-4C3A-B994-FB61B236205C}">
      <dgm:prSet custT="1"/>
      <dgm:spPr>
        <a:xfrm>
          <a:off x="3805" y="1111187"/>
          <a:ext cx="1644883" cy="1481584"/>
        </a:xfrm>
      </dgm:spPr>
      <dgm:t>
        <a:bodyPr/>
        <a:lstStyle/>
        <a:p>
          <a:pPr rtl="0">
            <a:lnSpc>
              <a:spcPct val="90000"/>
            </a:lnSpc>
          </a:pPr>
          <a:r>
            <a:rPr lang="tr-TR" sz="2800" b="1" dirty="0" smtClean="0">
              <a:effectLst>
                <a:outerShdw blurRad="38100" dist="38100" dir="2700000" algn="tl">
                  <a:srgbClr val="000000">
                    <a:alpha val="43137"/>
                  </a:srgbClr>
                </a:outerShdw>
              </a:effectLst>
            </a:rPr>
            <a:t>Verimli </a:t>
          </a:r>
        </a:p>
        <a:p>
          <a:pPr rtl="0">
            <a:lnSpc>
              <a:spcPct val="90000"/>
            </a:lnSpc>
          </a:pPr>
          <a:r>
            <a:rPr lang="tr-TR" sz="2800" b="1" dirty="0" smtClean="0">
              <a:effectLst>
                <a:outerShdw blurRad="38100" dist="38100" dir="2700000" algn="tl">
                  <a:srgbClr val="000000">
                    <a:alpha val="43137"/>
                  </a:srgbClr>
                </a:outerShdw>
              </a:effectLst>
            </a:rPr>
            <a:t>Sürdürülebilir </a:t>
          </a:r>
        </a:p>
        <a:p>
          <a:pPr rtl="0">
            <a:lnSpc>
              <a:spcPct val="90000"/>
            </a:lnSpc>
          </a:pPr>
          <a:r>
            <a:rPr lang="tr-TR" sz="2800" b="1" dirty="0" smtClean="0">
              <a:effectLst>
                <a:outerShdw blurRad="38100" dist="38100" dir="2700000" algn="tl">
                  <a:srgbClr val="000000">
                    <a:alpha val="43137"/>
                  </a:srgbClr>
                </a:outerShdw>
              </a:effectLst>
            </a:rPr>
            <a:t>Üretim</a:t>
          </a:r>
          <a:endParaRPr lang="tr-TR" sz="1200" b="1" dirty="0">
            <a:latin typeface="Calibri"/>
            <a:ea typeface="+mn-ea"/>
            <a:cs typeface="+mn-cs"/>
          </a:endParaRPr>
        </a:p>
      </dgm:t>
    </dgm:pt>
    <dgm:pt modelId="{B95C9A0B-7951-48BC-B41B-364D95F88300}" type="parTrans" cxnId="{B3AFFD71-FBA6-40CC-A134-A6378566100E}">
      <dgm:prSet/>
      <dgm:spPr/>
      <dgm:t>
        <a:bodyPr/>
        <a:lstStyle/>
        <a:p>
          <a:endParaRPr lang="tr-TR" sz="1200"/>
        </a:p>
      </dgm:t>
    </dgm:pt>
    <dgm:pt modelId="{526839E5-A173-40B2-80CC-66C15CEFED58}" type="sibTrans" cxnId="{B3AFFD71-FBA6-40CC-A134-A6378566100E}">
      <dgm:prSet/>
      <dgm:spPr/>
      <dgm:t>
        <a:bodyPr/>
        <a:lstStyle/>
        <a:p>
          <a:endParaRPr lang="tr-TR" sz="1200"/>
        </a:p>
      </dgm:t>
    </dgm:pt>
    <dgm:pt modelId="{20D8EC0A-B4F7-44C3-BE5F-9D2DF9D692E6}">
      <dgm:prSet custT="1"/>
      <dgm:spPr/>
      <dgm:t>
        <a:bodyPr/>
        <a:lstStyle/>
        <a:p>
          <a:r>
            <a:rPr lang="tr-TR" sz="2800" b="1" dirty="0" smtClean="0">
              <a:effectLst>
                <a:outerShdw blurRad="38100" dist="38100" dir="2700000" algn="tl">
                  <a:srgbClr val="000000">
                    <a:alpha val="43137"/>
                  </a:srgbClr>
                </a:outerShdw>
              </a:effectLst>
            </a:rPr>
            <a:t>Yüksek Teknolojide Kaliteli Üretim</a:t>
          </a:r>
          <a:endParaRPr lang="tr-TR" sz="2800" b="1" dirty="0">
            <a:effectLst>
              <a:outerShdw blurRad="38100" dist="38100" dir="2700000" algn="tl">
                <a:srgbClr val="000000">
                  <a:alpha val="43137"/>
                </a:srgbClr>
              </a:outerShdw>
            </a:effectLst>
          </a:endParaRPr>
        </a:p>
      </dgm:t>
    </dgm:pt>
    <dgm:pt modelId="{1AB71420-B432-4CB8-8FC7-B54F23FE0FD3}" type="parTrans" cxnId="{6D3D7B0E-824B-4CD7-9ACF-12A4C365FA77}">
      <dgm:prSet/>
      <dgm:spPr/>
      <dgm:t>
        <a:bodyPr/>
        <a:lstStyle/>
        <a:p>
          <a:endParaRPr lang="tr-TR" sz="1200"/>
        </a:p>
      </dgm:t>
    </dgm:pt>
    <dgm:pt modelId="{7E56760B-CF45-42BA-8EC2-BCAB9D0D316F}" type="sibTrans" cxnId="{6D3D7B0E-824B-4CD7-9ACF-12A4C365FA77}">
      <dgm:prSet/>
      <dgm:spPr/>
      <dgm:t>
        <a:bodyPr/>
        <a:lstStyle/>
        <a:p>
          <a:endParaRPr lang="tr-TR" sz="1200"/>
        </a:p>
      </dgm:t>
    </dgm:pt>
    <dgm:pt modelId="{536B6E72-C1D4-4AE6-930F-87C6A7288BA5}" type="pres">
      <dgm:prSet presAssocID="{C20DF9D5-BE24-4264-A3D3-A8846170B801}" presName="Name0" presStyleCnt="0">
        <dgm:presLayoutVars>
          <dgm:dir/>
          <dgm:animLvl val="lvl"/>
          <dgm:resizeHandles val="exact"/>
        </dgm:presLayoutVars>
      </dgm:prSet>
      <dgm:spPr/>
    </dgm:pt>
    <dgm:pt modelId="{36B890A2-D074-48E9-B7CC-213E54CD6017}" type="pres">
      <dgm:prSet presAssocID="{9D062BCF-2836-4C3A-B994-FB61B236205C}" presName="parTxOnly" presStyleLbl="node1" presStyleIdx="0" presStyleCnt="2" custLinFactX="79944" custLinFactNeighborX="100000" custLinFactNeighborY="-9340">
        <dgm:presLayoutVars>
          <dgm:chMax val="0"/>
          <dgm:chPref val="0"/>
          <dgm:bulletEnabled val="1"/>
        </dgm:presLayoutVars>
      </dgm:prSet>
      <dgm:spPr/>
      <dgm:t>
        <a:bodyPr/>
        <a:lstStyle/>
        <a:p>
          <a:endParaRPr lang="tr-TR"/>
        </a:p>
      </dgm:t>
    </dgm:pt>
    <dgm:pt modelId="{CD8FBA4F-665A-420B-B4CF-E6C8BB9721A5}" type="pres">
      <dgm:prSet presAssocID="{526839E5-A173-40B2-80CC-66C15CEFED58}" presName="parTxOnlySpace" presStyleCnt="0"/>
      <dgm:spPr/>
    </dgm:pt>
    <dgm:pt modelId="{20843349-FFD4-437E-9CC0-C1CBD53B41AA}" type="pres">
      <dgm:prSet presAssocID="{20D8EC0A-B4F7-44C3-BE5F-9D2DF9D692E6}" presName="parTxOnly" presStyleLbl="node1" presStyleIdx="1" presStyleCnt="2" custLinFactX="-89939" custLinFactNeighborX="-100000" custLinFactNeighborY="-39958">
        <dgm:presLayoutVars>
          <dgm:chMax val="0"/>
          <dgm:chPref val="0"/>
          <dgm:bulletEnabled val="1"/>
        </dgm:presLayoutVars>
      </dgm:prSet>
      <dgm:spPr/>
      <dgm:t>
        <a:bodyPr/>
        <a:lstStyle/>
        <a:p>
          <a:endParaRPr lang="tr-TR"/>
        </a:p>
      </dgm:t>
    </dgm:pt>
  </dgm:ptLst>
  <dgm:cxnLst>
    <dgm:cxn modelId="{B3AFFD71-FBA6-40CC-A134-A6378566100E}" srcId="{C20DF9D5-BE24-4264-A3D3-A8846170B801}" destId="{9D062BCF-2836-4C3A-B994-FB61B236205C}" srcOrd="0" destOrd="0" parTransId="{B95C9A0B-7951-48BC-B41B-364D95F88300}" sibTransId="{526839E5-A173-40B2-80CC-66C15CEFED58}"/>
    <dgm:cxn modelId="{6D3D7B0E-824B-4CD7-9ACF-12A4C365FA77}" srcId="{C20DF9D5-BE24-4264-A3D3-A8846170B801}" destId="{20D8EC0A-B4F7-44C3-BE5F-9D2DF9D692E6}" srcOrd="1" destOrd="0" parTransId="{1AB71420-B432-4CB8-8FC7-B54F23FE0FD3}" sibTransId="{7E56760B-CF45-42BA-8EC2-BCAB9D0D316F}"/>
    <dgm:cxn modelId="{DAC54271-53A9-435D-BA2D-C9D7CE2305EB}" type="presOf" srcId="{C20DF9D5-BE24-4264-A3D3-A8846170B801}" destId="{536B6E72-C1D4-4AE6-930F-87C6A7288BA5}" srcOrd="0" destOrd="0" presId="urn:microsoft.com/office/officeart/2005/8/layout/chevron1"/>
    <dgm:cxn modelId="{901A0DE2-483F-4529-8062-2321BEA7A733}" type="presOf" srcId="{20D8EC0A-B4F7-44C3-BE5F-9D2DF9D692E6}" destId="{20843349-FFD4-437E-9CC0-C1CBD53B41AA}" srcOrd="0" destOrd="0" presId="urn:microsoft.com/office/officeart/2005/8/layout/chevron1"/>
    <dgm:cxn modelId="{B47680C5-2F14-4043-8D70-304667DD0D3C}" type="presOf" srcId="{9D062BCF-2836-4C3A-B994-FB61B236205C}" destId="{36B890A2-D074-48E9-B7CC-213E54CD6017}" srcOrd="0" destOrd="0" presId="urn:microsoft.com/office/officeart/2005/8/layout/chevron1"/>
    <dgm:cxn modelId="{602B24AD-5311-4918-9321-F93A8B05AE3E}" type="presParOf" srcId="{536B6E72-C1D4-4AE6-930F-87C6A7288BA5}" destId="{36B890A2-D074-48E9-B7CC-213E54CD6017}" srcOrd="0" destOrd="0" presId="urn:microsoft.com/office/officeart/2005/8/layout/chevron1"/>
    <dgm:cxn modelId="{F72422CA-BA08-4026-A165-B63EA6652380}" type="presParOf" srcId="{536B6E72-C1D4-4AE6-930F-87C6A7288BA5}" destId="{CD8FBA4F-665A-420B-B4CF-E6C8BB9721A5}" srcOrd="1" destOrd="0" presId="urn:microsoft.com/office/officeart/2005/8/layout/chevron1"/>
    <dgm:cxn modelId="{F5D8BD3E-0BEF-479B-8383-346C1EBE30C6}" type="presParOf" srcId="{536B6E72-C1D4-4AE6-930F-87C6A7288BA5}" destId="{20843349-FFD4-437E-9CC0-C1CBD53B41AA}" srcOrd="2"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20DF9D5-BE24-4264-A3D3-A8846170B801}" type="doc">
      <dgm:prSet loTypeId="urn:microsoft.com/office/officeart/2005/8/layout/chevron2" loCatId="process" qsTypeId="urn:microsoft.com/office/officeart/2005/8/quickstyle/simple5" qsCatId="simple" csTypeId="urn:microsoft.com/office/officeart/2005/8/colors/accent1_3" csCatId="accent1" phldr="1"/>
      <dgm:spPr/>
    </dgm:pt>
    <dgm:pt modelId="{9D062BCF-2836-4C3A-B994-FB61B236205C}">
      <dgm:prSet custT="1"/>
      <dgm:spPr>
        <a:xfrm>
          <a:off x="3805" y="1111187"/>
          <a:ext cx="1644883" cy="1481584"/>
        </a:xfrm>
      </dgm:spPr>
      <dgm:t>
        <a:bodyPr/>
        <a:lstStyle/>
        <a:p>
          <a:pPr rtl="0">
            <a:lnSpc>
              <a:spcPct val="90000"/>
            </a:lnSpc>
          </a:pPr>
          <a:endParaRPr lang="tr-TR" sz="2800" b="1" dirty="0" smtClean="0">
            <a:effectLst>
              <a:outerShdw blurRad="38100" dist="38100" dir="2700000" algn="tl">
                <a:srgbClr val="000000">
                  <a:alpha val="43137"/>
                </a:srgbClr>
              </a:outerShdw>
            </a:effectLst>
          </a:endParaRPr>
        </a:p>
        <a:p>
          <a:pPr rtl="0">
            <a:lnSpc>
              <a:spcPct val="90000"/>
            </a:lnSpc>
          </a:pPr>
          <a:endParaRPr lang="tr-TR" sz="1200" b="1" dirty="0">
            <a:latin typeface="Calibri"/>
            <a:ea typeface="+mn-ea"/>
            <a:cs typeface="+mn-cs"/>
          </a:endParaRPr>
        </a:p>
      </dgm:t>
    </dgm:pt>
    <dgm:pt modelId="{B95C9A0B-7951-48BC-B41B-364D95F88300}" type="parTrans" cxnId="{B3AFFD71-FBA6-40CC-A134-A6378566100E}">
      <dgm:prSet/>
      <dgm:spPr/>
      <dgm:t>
        <a:bodyPr/>
        <a:lstStyle/>
        <a:p>
          <a:endParaRPr lang="tr-TR" sz="1200"/>
        </a:p>
      </dgm:t>
    </dgm:pt>
    <dgm:pt modelId="{526839E5-A173-40B2-80CC-66C15CEFED58}" type="sibTrans" cxnId="{B3AFFD71-FBA6-40CC-A134-A6378566100E}">
      <dgm:prSet/>
      <dgm:spPr/>
      <dgm:t>
        <a:bodyPr/>
        <a:lstStyle/>
        <a:p>
          <a:endParaRPr lang="tr-TR" sz="1200"/>
        </a:p>
      </dgm:t>
    </dgm:pt>
    <dgm:pt modelId="{20D8EC0A-B4F7-44C3-BE5F-9D2DF9D692E6}">
      <dgm:prSet custT="1"/>
      <dgm:spPr/>
      <dgm:t>
        <a:bodyPr/>
        <a:lstStyle/>
        <a:p>
          <a:endParaRPr lang="tr-TR" sz="2800" b="1" dirty="0">
            <a:effectLst>
              <a:outerShdw blurRad="38100" dist="38100" dir="2700000" algn="tl">
                <a:srgbClr val="000000">
                  <a:alpha val="43137"/>
                </a:srgbClr>
              </a:outerShdw>
            </a:effectLst>
          </a:endParaRPr>
        </a:p>
      </dgm:t>
    </dgm:pt>
    <dgm:pt modelId="{1AB71420-B432-4CB8-8FC7-B54F23FE0FD3}" type="parTrans" cxnId="{6D3D7B0E-824B-4CD7-9ACF-12A4C365FA77}">
      <dgm:prSet/>
      <dgm:spPr/>
      <dgm:t>
        <a:bodyPr/>
        <a:lstStyle/>
        <a:p>
          <a:endParaRPr lang="tr-TR" sz="1200"/>
        </a:p>
      </dgm:t>
    </dgm:pt>
    <dgm:pt modelId="{7E56760B-CF45-42BA-8EC2-BCAB9D0D316F}" type="sibTrans" cxnId="{6D3D7B0E-824B-4CD7-9ACF-12A4C365FA77}">
      <dgm:prSet/>
      <dgm:spPr/>
      <dgm:t>
        <a:bodyPr/>
        <a:lstStyle/>
        <a:p>
          <a:endParaRPr lang="tr-TR" sz="1200"/>
        </a:p>
      </dgm:t>
    </dgm:pt>
    <dgm:pt modelId="{391E521C-E0CC-43F2-83A2-7B8DF12C0F3A}">
      <dgm:prSet custT="1"/>
      <dgm:spPr/>
      <dgm:t>
        <a:bodyPr/>
        <a:lstStyle/>
        <a:p>
          <a:r>
            <a:rPr lang="tr-TR" sz="1800" b="1" dirty="0" smtClean="0"/>
            <a:t>Sektörün %66 sının ciddi maliyette CNC  Tezgah  Yatırımı yapmış olmasına rağmen mevcut tezgahların tam kapasite kullanılamadığı,</a:t>
          </a:r>
          <a:endParaRPr lang="tr-TR" sz="1800" b="1" dirty="0"/>
        </a:p>
      </dgm:t>
    </dgm:pt>
    <dgm:pt modelId="{B103E278-BB31-4B3D-8A1F-439CA5BAEE93}" type="parTrans" cxnId="{9335D17D-71EA-4B36-A90D-4AB62A26A10D}">
      <dgm:prSet/>
      <dgm:spPr/>
      <dgm:t>
        <a:bodyPr/>
        <a:lstStyle/>
        <a:p>
          <a:endParaRPr lang="tr-TR"/>
        </a:p>
      </dgm:t>
    </dgm:pt>
    <dgm:pt modelId="{2746A0CC-BF7E-4860-960A-30E855EB6772}" type="sibTrans" cxnId="{9335D17D-71EA-4B36-A90D-4AB62A26A10D}">
      <dgm:prSet/>
      <dgm:spPr/>
      <dgm:t>
        <a:bodyPr/>
        <a:lstStyle/>
        <a:p>
          <a:endParaRPr lang="tr-TR"/>
        </a:p>
      </dgm:t>
    </dgm:pt>
    <dgm:pt modelId="{D5637ADA-E451-4236-A5C3-846A1F44155F}">
      <dgm:prSet/>
      <dgm:spPr/>
      <dgm:t>
        <a:bodyPr/>
        <a:lstStyle/>
        <a:p>
          <a:endParaRPr lang="tr-TR"/>
        </a:p>
      </dgm:t>
    </dgm:pt>
    <dgm:pt modelId="{9352BDB2-C078-4C9F-A56D-8633153E4C12}" type="parTrans" cxnId="{A25DB853-72EE-47D3-AE55-1D51E6026A4E}">
      <dgm:prSet/>
      <dgm:spPr/>
      <dgm:t>
        <a:bodyPr/>
        <a:lstStyle/>
        <a:p>
          <a:endParaRPr lang="tr-TR"/>
        </a:p>
      </dgm:t>
    </dgm:pt>
    <dgm:pt modelId="{A69CA025-658F-4107-86F9-7B43C62570ED}" type="sibTrans" cxnId="{A25DB853-72EE-47D3-AE55-1D51E6026A4E}">
      <dgm:prSet/>
      <dgm:spPr/>
      <dgm:t>
        <a:bodyPr/>
        <a:lstStyle/>
        <a:p>
          <a:endParaRPr lang="tr-TR"/>
        </a:p>
      </dgm:t>
    </dgm:pt>
    <dgm:pt modelId="{11752A70-3529-4931-8F45-0860D0F098E8}">
      <dgm:prSet/>
      <dgm:spPr/>
      <dgm:t>
        <a:bodyPr/>
        <a:lstStyle/>
        <a:p>
          <a:endParaRPr lang="tr-TR"/>
        </a:p>
      </dgm:t>
    </dgm:pt>
    <dgm:pt modelId="{6D275188-6EB6-46A7-B9CB-FFDFC7B8D950}" type="parTrans" cxnId="{746E6693-6579-4F8E-97CF-BD6744EEF7AA}">
      <dgm:prSet/>
      <dgm:spPr/>
      <dgm:t>
        <a:bodyPr/>
        <a:lstStyle/>
        <a:p>
          <a:endParaRPr lang="tr-TR"/>
        </a:p>
      </dgm:t>
    </dgm:pt>
    <dgm:pt modelId="{8B53DB71-1B3F-4686-AEFA-A936A5197CC1}" type="sibTrans" cxnId="{746E6693-6579-4F8E-97CF-BD6744EEF7AA}">
      <dgm:prSet/>
      <dgm:spPr/>
      <dgm:t>
        <a:bodyPr/>
        <a:lstStyle/>
        <a:p>
          <a:endParaRPr lang="tr-TR"/>
        </a:p>
      </dgm:t>
    </dgm:pt>
    <dgm:pt modelId="{A0A64EE3-B2AA-4615-A016-17DD14F00B5C}">
      <dgm:prSet/>
      <dgm:spPr/>
      <dgm:t>
        <a:bodyPr/>
        <a:lstStyle/>
        <a:p>
          <a:endParaRPr lang="tr-TR" dirty="0"/>
        </a:p>
      </dgm:t>
    </dgm:pt>
    <dgm:pt modelId="{AD5E8FC7-A0B9-44AF-8405-B28FDEC02E9E}" type="parTrans" cxnId="{2D760B14-E9F8-4E5E-85DA-5AFB4A83118F}">
      <dgm:prSet/>
      <dgm:spPr/>
      <dgm:t>
        <a:bodyPr/>
        <a:lstStyle/>
        <a:p>
          <a:endParaRPr lang="tr-TR"/>
        </a:p>
      </dgm:t>
    </dgm:pt>
    <dgm:pt modelId="{52FF1B34-181F-4FD1-B08C-047C41379873}" type="sibTrans" cxnId="{2D760B14-E9F8-4E5E-85DA-5AFB4A83118F}">
      <dgm:prSet/>
      <dgm:spPr/>
      <dgm:t>
        <a:bodyPr/>
        <a:lstStyle/>
        <a:p>
          <a:endParaRPr lang="tr-TR"/>
        </a:p>
      </dgm:t>
    </dgm:pt>
    <dgm:pt modelId="{C0B25652-186B-4E7F-932D-D5E37748E2CB}">
      <dgm:prSet/>
      <dgm:spPr/>
      <dgm:t>
        <a:bodyPr/>
        <a:lstStyle/>
        <a:p>
          <a:endParaRPr lang="tr-TR"/>
        </a:p>
      </dgm:t>
    </dgm:pt>
    <dgm:pt modelId="{EFDC9E58-A9F3-42CD-A395-2A61659981FC}" type="parTrans" cxnId="{007DFC01-2230-485B-A5D1-1BDD6BC776A6}">
      <dgm:prSet/>
      <dgm:spPr/>
      <dgm:t>
        <a:bodyPr/>
        <a:lstStyle/>
        <a:p>
          <a:endParaRPr lang="tr-TR"/>
        </a:p>
      </dgm:t>
    </dgm:pt>
    <dgm:pt modelId="{2A7490B3-1C67-43EF-95CB-C045D44E5E29}" type="sibTrans" cxnId="{007DFC01-2230-485B-A5D1-1BDD6BC776A6}">
      <dgm:prSet/>
      <dgm:spPr/>
      <dgm:t>
        <a:bodyPr/>
        <a:lstStyle/>
        <a:p>
          <a:endParaRPr lang="tr-TR"/>
        </a:p>
      </dgm:t>
    </dgm:pt>
    <dgm:pt modelId="{51435881-55C9-4A82-960F-29A6A7D9E47F}">
      <dgm:prSet/>
      <dgm:spPr/>
      <dgm:t>
        <a:bodyPr/>
        <a:lstStyle/>
        <a:p>
          <a:endParaRPr lang="tr-TR"/>
        </a:p>
      </dgm:t>
    </dgm:pt>
    <dgm:pt modelId="{035DEC79-4A63-45C6-81FC-A88E172CCEA2}" type="parTrans" cxnId="{96B51E9B-DA7F-44F3-B777-F0ADB34A1F6E}">
      <dgm:prSet/>
      <dgm:spPr/>
      <dgm:t>
        <a:bodyPr/>
        <a:lstStyle/>
        <a:p>
          <a:endParaRPr lang="tr-TR"/>
        </a:p>
      </dgm:t>
    </dgm:pt>
    <dgm:pt modelId="{71E2E1E3-328E-4A11-B76D-E5F29DB97F37}" type="sibTrans" cxnId="{96B51E9B-DA7F-44F3-B777-F0ADB34A1F6E}">
      <dgm:prSet/>
      <dgm:spPr/>
      <dgm:t>
        <a:bodyPr/>
        <a:lstStyle/>
        <a:p>
          <a:endParaRPr lang="tr-TR"/>
        </a:p>
      </dgm:t>
    </dgm:pt>
    <dgm:pt modelId="{7E7D7B0A-5E87-4F4E-8FE4-DCA9738B63F6}">
      <dgm:prSet custT="1"/>
      <dgm:spPr/>
      <dgm:t>
        <a:bodyPr/>
        <a:lstStyle/>
        <a:p>
          <a:r>
            <a:rPr lang="tr-TR" sz="1800" b="1" dirty="0" smtClean="0"/>
            <a:t>Özellikle yabancı dil sorunu yaşayan CNC operatörlerinin  zaman içerisinde sorunlarını gidermede kullanım kılavuzu ve internet eğitimlerini de yeterli seviyede alamadıklarını</a:t>
          </a:r>
          <a:endParaRPr lang="tr-TR" sz="2800" b="1" dirty="0"/>
        </a:p>
      </dgm:t>
    </dgm:pt>
    <dgm:pt modelId="{843027BA-7001-4868-AF3F-4D4D983392DA}" type="sibTrans" cxnId="{C9CB4747-A399-4886-9054-426727FE56F5}">
      <dgm:prSet/>
      <dgm:spPr/>
      <dgm:t>
        <a:bodyPr/>
        <a:lstStyle/>
        <a:p>
          <a:endParaRPr lang="tr-TR"/>
        </a:p>
      </dgm:t>
    </dgm:pt>
    <dgm:pt modelId="{04AF47FB-C21A-4BD2-9DC4-BE67B84DC794}" type="parTrans" cxnId="{C9CB4747-A399-4886-9054-426727FE56F5}">
      <dgm:prSet/>
      <dgm:spPr/>
      <dgm:t>
        <a:bodyPr/>
        <a:lstStyle/>
        <a:p>
          <a:endParaRPr lang="tr-TR"/>
        </a:p>
      </dgm:t>
    </dgm:pt>
    <dgm:pt modelId="{04B330C6-6DAB-4F25-9660-1754A5DFA337}">
      <dgm:prSet custT="1"/>
      <dgm:spPr/>
      <dgm:t>
        <a:bodyPr/>
        <a:lstStyle/>
        <a:p>
          <a:r>
            <a:rPr lang="tr-TR" sz="1800" b="1" dirty="0" smtClean="0"/>
            <a:t>Sektördeki firmaların %86 </a:t>
          </a:r>
          <a:r>
            <a:rPr lang="tr-TR" sz="1800" b="1" dirty="0" err="1" smtClean="0"/>
            <a:t>sında</a:t>
          </a:r>
          <a:r>
            <a:rPr lang="tr-TR" sz="1800" b="1" dirty="0" smtClean="0"/>
            <a:t> en az lise mezunu CNC Operatörü çalıştığı,</a:t>
          </a:r>
          <a:endParaRPr lang="tr-TR" sz="1800" b="1" dirty="0"/>
        </a:p>
      </dgm:t>
    </dgm:pt>
    <dgm:pt modelId="{7B601A0F-D828-4B68-9FF7-BB308F7699AC}" type="parTrans" cxnId="{BC761979-4188-4287-BBDD-15F252B02816}">
      <dgm:prSet/>
      <dgm:spPr/>
      <dgm:t>
        <a:bodyPr/>
        <a:lstStyle/>
        <a:p>
          <a:endParaRPr lang="tr-TR"/>
        </a:p>
      </dgm:t>
    </dgm:pt>
    <dgm:pt modelId="{0FA1485A-FF40-48F4-8227-6D8C390B5AF9}" type="sibTrans" cxnId="{BC761979-4188-4287-BBDD-15F252B02816}">
      <dgm:prSet/>
      <dgm:spPr/>
      <dgm:t>
        <a:bodyPr/>
        <a:lstStyle/>
        <a:p>
          <a:endParaRPr lang="tr-TR"/>
        </a:p>
      </dgm:t>
    </dgm:pt>
    <dgm:pt modelId="{A1B5F4E7-45CC-4D75-92BB-1C701A0E9A8F}">
      <dgm:prSet custT="1"/>
      <dgm:spPr/>
      <dgm:t>
        <a:bodyPr/>
        <a:lstStyle/>
        <a:p>
          <a:r>
            <a:rPr lang="tr-TR" sz="1800" b="1" dirty="0" smtClean="0"/>
            <a:t>Mevcut CNC Operatör eğitimi için üretici firmaların ağırlıklı ihtiyaç halinde ve ancak 6 ayda bir satıcı temsilcisi firmadan CNC eğitimi aldıkları,</a:t>
          </a:r>
          <a:endParaRPr lang="tr-TR" sz="1800" b="1" dirty="0"/>
        </a:p>
      </dgm:t>
    </dgm:pt>
    <dgm:pt modelId="{32E2550D-84C3-4C4F-8C17-D4CFCB893C55}" type="parTrans" cxnId="{7BEC7E9B-CFB1-4852-8097-5C9BCC45F818}">
      <dgm:prSet/>
      <dgm:spPr/>
      <dgm:t>
        <a:bodyPr/>
        <a:lstStyle/>
        <a:p>
          <a:endParaRPr lang="tr-TR"/>
        </a:p>
      </dgm:t>
    </dgm:pt>
    <dgm:pt modelId="{4C066F44-F268-4AE8-88CE-904AA8E20C78}" type="sibTrans" cxnId="{7BEC7E9B-CFB1-4852-8097-5C9BCC45F818}">
      <dgm:prSet/>
      <dgm:spPr/>
      <dgm:t>
        <a:bodyPr/>
        <a:lstStyle/>
        <a:p>
          <a:endParaRPr lang="tr-TR"/>
        </a:p>
      </dgm:t>
    </dgm:pt>
    <dgm:pt modelId="{88CC256C-FCF4-4868-B8E4-12E3C008504F}">
      <dgm:prSet custT="1"/>
      <dgm:spPr/>
      <dgm:t>
        <a:bodyPr/>
        <a:lstStyle/>
        <a:p>
          <a:r>
            <a:rPr lang="tr-TR" sz="1800" b="1" dirty="0" smtClean="0"/>
            <a:t>Sektörde çalışan CNC Operatör eğitimlerinin yetersiz olduğu,</a:t>
          </a:r>
          <a:endParaRPr lang="tr-TR" sz="1800" b="1" dirty="0"/>
        </a:p>
      </dgm:t>
    </dgm:pt>
    <dgm:pt modelId="{52A53CB0-2B3C-4D61-A1DC-B63CAAD28D93}" type="parTrans" cxnId="{4A3773C4-AD24-4EE3-B474-ED9C7565DFB0}">
      <dgm:prSet/>
      <dgm:spPr/>
      <dgm:t>
        <a:bodyPr/>
        <a:lstStyle/>
        <a:p>
          <a:endParaRPr lang="tr-TR"/>
        </a:p>
      </dgm:t>
    </dgm:pt>
    <dgm:pt modelId="{5AC69F7B-C318-4CFA-80AC-C279811E5E3C}" type="sibTrans" cxnId="{4A3773C4-AD24-4EE3-B474-ED9C7565DFB0}">
      <dgm:prSet/>
      <dgm:spPr/>
      <dgm:t>
        <a:bodyPr/>
        <a:lstStyle/>
        <a:p>
          <a:endParaRPr lang="tr-TR"/>
        </a:p>
      </dgm:t>
    </dgm:pt>
    <dgm:pt modelId="{25693128-F80B-45A5-8F2D-CE59F03F9904}">
      <dgm:prSet custT="1"/>
      <dgm:spPr/>
      <dgm:t>
        <a:bodyPr/>
        <a:lstStyle/>
        <a:p>
          <a:r>
            <a:rPr lang="tr-TR" sz="1800" b="1" dirty="0" smtClean="0"/>
            <a:t>Satıcı Firmada eğitimi veren kişilerin sadece CNC Modellerinde uzman olduğu ve genelde eğitim verebileceğine dair bir sertifikası olmadığı,  </a:t>
          </a:r>
          <a:endParaRPr lang="tr-TR" sz="1800" b="1" dirty="0"/>
        </a:p>
      </dgm:t>
    </dgm:pt>
    <dgm:pt modelId="{C7A74E73-00FC-4E2C-9DC0-41454DF9F00E}" type="parTrans" cxnId="{56D90F0E-7A2C-48AB-BA05-E5FD68E6331A}">
      <dgm:prSet/>
      <dgm:spPr/>
      <dgm:t>
        <a:bodyPr/>
        <a:lstStyle/>
        <a:p>
          <a:endParaRPr lang="tr-TR"/>
        </a:p>
      </dgm:t>
    </dgm:pt>
    <dgm:pt modelId="{B2A1053A-18E3-4788-9E16-2CDD4CBDF6FB}" type="sibTrans" cxnId="{56D90F0E-7A2C-48AB-BA05-E5FD68E6331A}">
      <dgm:prSet/>
      <dgm:spPr/>
      <dgm:t>
        <a:bodyPr/>
        <a:lstStyle/>
        <a:p>
          <a:endParaRPr lang="tr-TR"/>
        </a:p>
      </dgm:t>
    </dgm:pt>
    <dgm:pt modelId="{6E474F3E-75D4-49F6-825F-711D938DB463}">
      <dgm:prSet custT="1"/>
      <dgm:spPr/>
      <dgm:t>
        <a:bodyPr/>
        <a:lstStyle/>
        <a:p>
          <a:r>
            <a:rPr lang="tr-TR" sz="1800" b="1" dirty="0" smtClean="0"/>
            <a:t>Sektörde CNC Tezgahı sahibi firmalarının %2 sinin ancak CNC Tezgahlarını tam kapasite kullanabildikleri,  </a:t>
          </a:r>
          <a:endParaRPr lang="tr-TR" sz="1800" b="1" dirty="0"/>
        </a:p>
      </dgm:t>
    </dgm:pt>
    <dgm:pt modelId="{95C0F0C7-9AFA-4B29-B30A-A6C45A9F1546}" type="parTrans" cxnId="{DA7A07C9-85B2-45DF-85F0-67FD08EEE980}">
      <dgm:prSet/>
      <dgm:spPr/>
      <dgm:t>
        <a:bodyPr/>
        <a:lstStyle/>
        <a:p>
          <a:endParaRPr lang="tr-TR"/>
        </a:p>
      </dgm:t>
    </dgm:pt>
    <dgm:pt modelId="{C5A209F6-E00E-46DE-BB70-AFC861F1EAC2}" type="sibTrans" cxnId="{DA7A07C9-85B2-45DF-85F0-67FD08EEE980}">
      <dgm:prSet/>
      <dgm:spPr/>
      <dgm:t>
        <a:bodyPr/>
        <a:lstStyle/>
        <a:p>
          <a:endParaRPr lang="tr-TR"/>
        </a:p>
      </dgm:t>
    </dgm:pt>
    <dgm:pt modelId="{BD49460A-731A-4BEE-89DF-FBD89EA6F062}" type="pres">
      <dgm:prSet presAssocID="{C20DF9D5-BE24-4264-A3D3-A8846170B801}" presName="linearFlow" presStyleCnt="0">
        <dgm:presLayoutVars>
          <dgm:dir/>
          <dgm:animLvl val="lvl"/>
          <dgm:resizeHandles val="exact"/>
        </dgm:presLayoutVars>
      </dgm:prSet>
      <dgm:spPr/>
    </dgm:pt>
    <dgm:pt modelId="{44D30086-B893-4802-9A89-EA66C6412A43}" type="pres">
      <dgm:prSet presAssocID="{9D062BCF-2836-4C3A-B994-FB61B236205C}" presName="composite" presStyleCnt="0"/>
      <dgm:spPr/>
    </dgm:pt>
    <dgm:pt modelId="{480756E1-3CBD-4E1C-8C0D-659E1C07117C}" type="pres">
      <dgm:prSet presAssocID="{9D062BCF-2836-4C3A-B994-FB61B236205C}" presName="parentText" presStyleLbl="alignNode1" presStyleIdx="0" presStyleCnt="7" custLinFactNeighborX="-9378" custLinFactNeighborY="-32753">
        <dgm:presLayoutVars>
          <dgm:chMax val="1"/>
          <dgm:bulletEnabled val="1"/>
        </dgm:presLayoutVars>
      </dgm:prSet>
      <dgm:spPr/>
      <dgm:t>
        <a:bodyPr/>
        <a:lstStyle/>
        <a:p>
          <a:endParaRPr lang="tr-TR"/>
        </a:p>
      </dgm:t>
    </dgm:pt>
    <dgm:pt modelId="{2B6EDD13-8C64-4F26-84A3-3702D78B027C}" type="pres">
      <dgm:prSet presAssocID="{9D062BCF-2836-4C3A-B994-FB61B236205C}" presName="descendantText" presStyleLbl="alignAcc1" presStyleIdx="0" presStyleCnt="7" custLinFactNeighborX="-142" custLinFactNeighborY="19568">
        <dgm:presLayoutVars>
          <dgm:bulletEnabled val="1"/>
        </dgm:presLayoutVars>
      </dgm:prSet>
      <dgm:spPr/>
      <dgm:t>
        <a:bodyPr/>
        <a:lstStyle/>
        <a:p>
          <a:endParaRPr lang="tr-TR"/>
        </a:p>
      </dgm:t>
    </dgm:pt>
    <dgm:pt modelId="{88EB5251-C359-4FCD-91FE-FE117C7B094C}" type="pres">
      <dgm:prSet presAssocID="{526839E5-A173-40B2-80CC-66C15CEFED58}" presName="sp" presStyleCnt="0"/>
      <dgm:spPr/>
    </dgm:pt>
    <dgm:pt modelId="{6C393641-13B7-427B-BCBA-B90F1D9CF0A3}" type="pres">
      <dgm:prSet presAssocID="{D5637ADA-E451-4236-A5C3-846A1F44155F}" presName="composite" presStyleCnt="0"/>
      <dgm:spPr/>
    </dgm:pt>
    <dgm:pt modelId="{480F20CE-DBA0-48A6-B908-F52BAEA38681}" type="pres">
      <dgm:prSet presAssocID="{D5637ADA-E451-4236-A5C3-846A1F44155F}" presName="parentText" presStyleLbl="alignNode1" presStyleIdx="1" presStyleCnt="7">
        <dgm:presLayoutVars>
          <dgm:chMax val="1"/>
          <dgm:bulletEnabled val="1"/>
        </dgm:presLayoutVars>
      </dgm:prSet>
      <dgm:spPr/>
      <dgm:t>
        <a:bodyPr/>
        <a:lstStyle/>
        <a:p>
          <a:endParaRPr lang="tr-TR"/>
        </a:p>
      </dgm:t>
    </dgm:pt>
    <dgm:pt modelId="{C0575B66-16AD-4FD5-8DD0-A812C5B6A516}" type="pres">
      <dgm:prSet presAssocID="{D5637ADA-E451-4236-A5C3-846A1F44155F}" presName="descendantText" presStyleLbl="alignAcc1" presStyleIdx="1" presStyleCnt="7">
        <dgm:presLayoutVars>
          <dgm:bulletEnabled val="1"/>
        </dgm:presLayoutVars>
      </dgm:prSet>
      <dgm:spPr/>
      <dgm:t>
        <a:bodyPr/>
        <a:lstStyle/>
        <a:p>
          <a:endParaRPr lang="tr-TR"/>
        </a:p>
      </dgm:t>
    </dgm:pt>
    <dgm:pt modelId="{75736398-A688-4EFD-AF3E-021F342A0DB1}" type="pres">
      <dgm:prSet presAssocID="{A69CA025-658F-4107-86F9-7B43C62570ED}" presName="sp" presStyleCnt="0"/>
      <dgm:spPr/>
    </dgm:pt>
    <dgm:pt modelId="{087517FA-E701-43FE-8C60-39633D43722D}" type="pres">
      <dgm:prSet presAssocID="{11752A70-3529-4931-8F45-0860D0F098E8}" presName="composite" presStyleCnt="0"/>
      <dgm:spPr/>
    </dgm:pt>
    <dgm:pt modelId="{25EAC9E9-F860-4AC6-9499-56CEE23CCC53}" type="pres">
      <dgm:prSet presAssocID="{11752A70-3529-4931-8F45-0860D0F098E8}" presName="parentText" presStyleLbl="alignNode1" presStyleIdx="2" presStyleCnt="7">
        <dgm:presLayoutVars>
          <dgm:chMax val="1"/>
          <dgm:bulletEnabled val="1"/>
        </dgm:presLayoutVars>
      </dgm:prSet>
      <dgm:spPr/>
      <dgm:t>
        <a:bodyPr/>
        <a:lstStyle/>
        <a:p>
          <a:endParaRPr lang="tr-TR"/>
        </a:p>
      </dgm:t>
    </dgm:pt>
    <dgm:pt modelId="{CCFA6B17-21D2-4363-B153-E008D3EAF734}" type="pres">
      <dgm:prSet presAssocID="{11752A70-3529-4931-8F45-0860D0F098E8}" presName="descendantText" presStyleLbl="alignAcc1" presStyleIdx="2" presStyleCnt="7" custScaleY="124129" custLinFactY="24107" custLinFactNeighborX="8" custLinFactNeighborY="100000">
        <dgm:presLayoutVars>
          <dgm:bulletEnabled val="1"/>
        </dgm:presLayoutVars>
      </dgm:prSet>
      <dgm:spPr/>
      <dgm:t>
        <a:bodyPr/>
        <a:lstStyle/>
        <a:p>
          <a:endParaRPr lang="tr-TR"/>
        </a:p>
      </dgm:t>
    </dgm:pt>
    <dgm:pt modelId="{49BD45E1-B186-434D-B34A-44BCD2492260}" type="pres">
      <dgm:prSet presAssocID="{8B53DB71-1B3F-4686-AEFA-A936A5197CC1}" presName="sp" presStyleCnt="0"/>
      <dgm:spPr/>
    </dgm:pt>
    <dgm:pt modelId="{7CDACD11-AB80-4E5A-8F56-535B68808546}" type="pres">
      <dgm:prSet presAssocID="{A0A64EE3-B2AA-4615-A016-17DD14F00B5C}" presName="composite" presStyleCnt="0"/>
      <dgm:spPr/>
    </dgm:pt>
    <dgm:pt modelId="{D30CBFA5-AFE0-48B3-8CD5-EEE85F037B8A}" type="pres">
      <dgm:prSet presAssocID="{A0A64EE3-B2AA-4615-A016-17DD14F00B5C}" presName="parentText" presStyleLbl="alignNode1" presStyleIdx="3" presStyleCnt="7">
        <dgm:presLayoutVars>
          <dgm:chMax val="1"/>
          <dgm:bulletEnabled val="1"/>
        </dgm:presLayoutVars>
      </dgm:prSet>
      <dgm:spPr/>
      <dgm:t>
        <a:bodyPr/>
        <a:lstStyle/>
        <a:p>
          <a:endParaRPr lang="tr-TR"/>
        </a:p>
      </dgm:t>
    </dgm:pt>
    <dgm:pt modelId="{B9E82277-9140-49B3-9F85-225A9A4763E4}" type="pres">
      <dgm:prSet presAssocID="{A0A64EE3-B2AA-4615-A016-17DD14F00B5C}" presName="descendantText" presStyleLbl="alignAcc1" presStyleIdx="3" presStyleCnt="7" custScaleX="100030" custLinFactY="-58634" custLinFactNeighborX="-7" custLinFactNeighborY="-100000">
        <dgm:presLayoutVars>
          <dgm:bulletEnabled val="1"/>
        </dgm:presLayoutVars>
      </dgm:prSet>
      <dgm:spPr/>
      <dgm:t>
        <a:bodyPr/>
        <a:lstStyle/>
        <a:p>
          <a:endParaRPr lang="tr-TR"/>
        </a:p>
      </dgm:t>
    </dgm:pt>
    <dgm:pt modelId="{FE4434FB-4BD5-4B62-902C-76FB306B21C2}" type="pres">
      <dgm:prSet presAssocID="{52FF1B34-181F-4FD1-B08C-047C41379873}" presName="sp" presStyleCnt="0"/>
      <dgm:spPr/>
    </dgm:pt>
    <dgm:pt modelId="{D15FFDDC-4B42-40A6-BF87-CA5ECEF4257A}" type="pres">
      <dgm:prSet presAssocID="{C0B25652-186B-4E7F-932D-D5E37748E2CB}" presName="composite" presStyleCnt="0"/>
      <dgm:spPr/>
    </dgm:pt>
    <dgm:pt modelId="{4F3A04CA-9076-49F2-945B-86CEEC11503D}" type="pres">
      <dgm:prSet presAssocID="{C0B25652-186B-4E7F-932D-D5E37748E2CB}" presName="parentText" presStyleLbl="alignNode1" presStyleIdx="4" presStyleCnt="7">
        <dgm:presLayoutVars>
          <dgm:chMax val="1"/>
          <dgm:bulletEnabled val="1"/>
        </dgm:presLayoutVars>
      </dgm:prSet>
      <dgm:spPr/>
      <dgm:t>
        <a:bodyPr/>
        <a:lstStyle/>
        <a:p>
          <a:endParaRPr lang="tr-TR"/>
        </a:p>
      </dgm:t>
    </dgm:pt>
    <dgm:pt modelId="{DDEFE003-4560-4685-80A7-E42E8F5DC872}" type="pres">
      <dgm:prSet presAssocID="{C0B25652-186B-4E7F-932D-D5E37748E2CB}" presName="descendantText" presStyleLbl="alignAcc1" presStyleIdx="4" presStyleCnt="7" custLinFactNeighborX="425" custLinFactNeighborY="-7342">
        <dgm:presLayoutVars>
          <dgm:bulletEnabled val="1"/>
        </dgm:presLayoutVars>
      </dgm:prSet>
      <dgm:spPr/>
      <dgm:t>
        <a:bodyPr/>
        <a:lstStyle/>
        <a:p>
          <a:endParaRPr lang="tr-TR"/>
        </a:p>
      </dgm:t>
    </dgm:pt>
    <dgm:pt modelId="{112FED3E-0919-4D8A-BD35-FB424106545F}" type="pres">
      <dgm:prSet presAssocID="{2A7490B3-1C67-43EF-95CB-C045D44E5E29}" presName="sp" presStyleCnt="0"/>
      <dgm:spPr/>
    </dgm:pt>
    <dgm:pt modelId="{66BFCEDD-2597-43E4-B21B-6B84F82DBB0C}" type="pres">
      <dgm:prSet presAssocID="{51435881-55C9-4A82-960F-29A6A7D9E47F}" presName="composite" presStyleCnt="0"/>
      <dgm:spPr/>
    </dgm:pt>
    <dgm:pt modelId="{681F9C9F-2C64-459A-881E-E406F3C74702}" type="pres">
      <dgm:prSet presAssocID="{51435881-55C9-4A82-960F-29A6A7D9E47F}" presName="parentText" presStyleLbl="alignNode1" presStyleIdx="5" presStyleCnt="7">
        <dgm:presLayoutVars>
          <dgm:chMax val="1"/>
          <dgm:bulletEnabled val="1"/>
        </dgm:presLayoutVars>
      </dgm:prSet>
      <dgm:spPr/>
      <dgm:t>
        <a:bodyPr/>
        <a:lstStyle/>
        <a:p>
          <a:endParaRPr lang="tr-TR"/>
        </a:p>
      </dgm:t>
    </dgm:pt>
    <dgm:pt modelId="{CD2B1F17-E8B0-459D-A146-BED4ACC8F827}" type="pres">
      <dgm:prSet presAssocID="{51435881-55C9-4A82-960F-29A6A7D9E47F}" presName="descendantText" presStyleLbl="alignAcc1" presStyleIdx="5" presStyleCnt="7" custLinFactNeighborX="1560" custLinFactNeighborY="-5609">
        <dgm:presLayoutVars>
          <dgm:bulletEnabled val="1"/>
        </dgm:presLayoutVars>
      </dgm:prSet>
      <dgm:spPr/>
      <dgm:t>
        <a:bodyPr/>
        <a:lstStyle/>
        <a:p>
          <a:endParaRPr lang="tr-TR"/>
        </a:p>
      </dgm:t>
    </dgm:pt>
    <dgm:pt modelId="{5DE76ABF-FDC9-4DA8-AE69-D8B7F9D0ED32}" type="pres">
      <dgm:prSet presAssocID="{71E2E1E3-328E-4A11-B76D-E5F29DB97F37}" presName="sp" presStyleCnt="0"/>
      <dgm:spPr/>
    </dgm:pt>
    <dgm:pt modelId="{335BB9D6-6B98-47DD-9F69-FDAB6C868AAB}" type="pres">
      <dgm:prSet presAssocID="{20D8EC0A-B4F7-44C3-BE5F-9D2DF9D692E6}" presName="composite" presStyleCnt="0"/>
      <dgm:spPr/>
    </dgm:pt>
    <dgm:pt modelId="{EA710642-7A3C-42EF-8CA1-CA048AAABCAC}" type="pres">
      <dgm:prSet presAssocID="{20D8EC0A-B4F7-44C3-BE5F-9D2DF9D692E6}" presName="parentText" presStyleLbl="alignNode1" presStyleIdx="6" presStyleCnt="7">
        <dgm:presLayoutVars>
          <dgm:chMax val="1"/>
          <dgm:bulletEnabled val="1"/>
        </dgm:presLayoutVars>
      </dgm:prSet>
      <dgm:spPr/>
      <dgm:t>
        <a:bodyPr/>
        <a:lstStyle/>
        <a:p>
          <a:endParaRPr lang="tr-TR"/>
        </a:p>
      </dgm:t>
    </dgm:pt>
    <dgm:pt modelId="{687B2481-7FAE-4C04-840F-188C02F0E418}" type="pres">
      <dgm:prSet presAssocID="{20D8EC0A-B4F7-44C3-BE5F-9D2DF9D692E6}" presName="descendantText" presStyleLbl="alignAcc1" presStyleIdx="6" presStyleCnt="7" custLinFactNeighborX="8" custLinFactNeighborY="-5816">
        <dgm:presLayoutVars>
          <dgm:bulletEnabled val="1"/>
        </dgm:presLayoutVars>
      </dgm:prSet>
      <dgm:spPr/>
      <dgm:t>
        <a:bodyPr/>
        <a:lstStyle/>
        <a:p>
          <a:endParaRPr lang="tr-TR"/>
        </a:p>
      </dgm:t>
    </dgm:pt>
  </dgm:ptLst>
  <dgm:cxnLst>
    <dgm:cxn modelId="{1E8D5BF4-976F-4204-90C8-F901067EE7E9}" type="presOf" srcId="{A1B5F4E7-45CC-4D75-92BB-1C701A0E9A8F}" destId="{CCFA6B17-21D2-4363-B153-E008D3EAF734}" srcOrd="0" destOrd="0" presId="urn:microsoft.com/office/officeart/2005/8/layout/chevron2"/>
    <dgm:cxn modelId="{D2590341-5D28-481C-828E-F8AEBB47E26B}" type="presOf" srcId="{11752A70-3529-4931-8F45-0860D0F098E8}" destId="{25EAC9E9-F860-4AC6-9499-56CEE23CCC53}" srcOrd="0" destOrd="0" presId="urn:microsoft.com/office/officeart/2005/8/layout/chevron2"/>
    <dgm:cxn modelId="{833E3518-CD5F-4335-BEC1-898FBD2E0854}" type="presOf" srcId="{391E521C-E0CC-43F2-83A2-7B8DF12C0F3A}" destId="{2B6EDD13-8C64-4F26-84A3-3702D78B027C}" srcOrd="0" destOrd="0" presId="urn:microsoft.com/office/officeart/2005/8/layout/chevron2"/>
    <dgm:cxn modelId="{950EF3B8-D219-486C-890B-B42A3C2DB33F}" type="presOf" srcId="{51435881-55C9-4A82-960F-29A6A7D9E47F}" destId="{681F9C9F-2C64-459A-881E-E406F3C74702}" srcOrd="0" destOrd="0" presId="urn:microsoft.com/office/officeart/2005/8/layout/chevron2"/>
    <dgm:cxn modelId="{5875C2C8-8569-4739-BBC3-4CEC24E50E93}" type="presOf" srcId="{20D8EC0A-B4F7-44C3-BE5F-9D2DF9D692E6}" destId="{EA710642-7A3C-42EF-8CA1-CA048AAABCAC}" srcOrd="0" destOrd="0" presId="urn:microsoft.com/office/officeart/2005/8/layout/chevron2"/>
    <dgm:cxn modelId="{8EC42E8F-1CEB-4EF5-8F74-06FDD73A24CA}" type="presOf" srcId="{25693128-F80B-45A5-8F2D-CE59F03F9904}" destId="{DDEFE003-4560-4685-80A7-E42E8F5DC872}" srcOrd="0" destOrd="0" presId="urn:microsoft.com/office/officeart/2005/8/layout/chevron2"/>
    <dgm:cxn modelId="{4A3773C4-AD24-4EE3-B474-ED9C7565DFB0}" srcId="{A0A64EE3-B2AA-4615-A016-17DD14F00B5C}" destId="{88CC256C-FCF4-4868-B8E4-12E3C008504F}" srcOrd="0" destOrd="0" parTransId="{52A53CB0-2B3C-4D61-A1DC-B63CAAD28D93}" sibTransId="{5AC69F7B-C318-4CFA-80AC-C279811E5E3C}"/>
    <dgm:cxn modelId="{CC3D290E-4BA6-4987-8977-93A962F0E294}" type="presOf" srcId="{D5637ADA-E451-4236-A5C3-846A1F44155F}" destId="{480F20CE-DBA0-48A6-B908-F52BAEA38681}" srcOrd="0" destOrd="0" presId="urn:microsoft.com/office/officeart/2005/8/layout/chevron2"/>
    <dgm:cxn modelId="{746E6693-6579-4F8E-97CF-BD6744EEF7AA}" srcId="{C20DF9D5-BE24-4264-A3D3-A8846170B801}" destId="{11752A70-3529-4931-8F45-0860D0F098E8}" srcOrd="2" destOrd="0" parTransId="{6D275188-6EB6-46A7-B9CB-FFDFC7B8D950}" sibTransId="{8B53DB71-1B3F-4686-AEFA-A936A5197CC1}"/>
    <dgm:cxn modelId="{6D3D7B0E-824B-4CD7-9ACF-12A4C365FA77}" srcId="{C20DF9D5-BE24-4264-A3D3-A8846170B801}" destId="{20D8EC0A-B4F7-44C3-BE5F-9D2DF9D692E6}" srcOrd="6" destOrd="0" parTransId="{1AB71420-B432-4CB8-8FC7-B54F23FE0FD3}" sibTransId="{7E56760B-CF45-42BA-8EC2-BCAB9D0D316F}"/>
    <dgm:cxn modelId="{DA7A07C9-85B2-45DF-85F0-67FD08EEE980}" srcId="{51435881-55C9-4A82-960F-29A6A7D9E47F}" destId="{6E474F3E-75D4-49F6-825F-711D938DB463}" srcOrd="0" destOrd="0" parTransId="{95C0F0C7-9AFA-4B29-B30A-A6C45A9F1546}" sibTransId="{C5A209F6-E00E-46DE-BB70-AFC861F1EAC2}"/>
    <dgm:cxn modelId="{BC761979-4188-4287-BBDD-15F252B02816}" srcId="{D5637ADA-E451-4236-A5C3-846A1F44155F}" destId="{04B330C6-6DAB-4F25-9660-1754A5DFA337}" srcOrd="0" destOrd="0" parTransId="{7B601A0F-D828-4B68-9FF7-BB308F7699AC}" sibTransId="{0FA1485A-FF40-48F4-8227-6D8C390B5AF9}"/>
    <dgm:cxn modelId="{B3AFFD71-FBA6-40CC-A134-A6378566100E}" srcId="{C20DF9D5-BE24-4264-A3D3-A8846170B801}" destId="{9D062BCF-2836-4C3A-B994-FB61B236205C}" srcOrd="0" destOrd="0" parTransId="{B95C9A0B-7951-48BC-B41B-364D95F88300}" sibTransId="{526839E5-A173-40B2-80CC-66C15CEFED58}"/>
    <dgm:cxn modelId="{E2889040-7E65-4445-A641-48E2CA17DAC4}" type="presOf" srcId="{A0A64EE3-B2AA-4615-A016-17DD14F00B5C}" destId="{D30CBFA5-AFE0-48B3-8CD5-EEE85F037B8A}" srcOrd="0" destOrd="0" presId="urn:microsoft.com/office/officeart/2005/8/layout/chevron2"/>
    <dgm:cxn modelId="{96B51E9B-DA7F-44F3-B777-F0ADB34A1F6E}" srcId="{C20DF9D5-BE24-4264-A3D3-A8846170B801}" destId="{51435881-55C9-4A82-960F-29A6A7D9E47F}" srcOrd="5" destOrd="0" parTransId="{035DEC79-4A63-45C6-81FC-A88E172CCEA2}" sibTransId="{71E2E1E3-328E-4A11-B76D-E5F29DB97F37}"/>
    <dgm:cxn modelId="{CD6E565F-E9C2-46EB-A4C3-0951D5F28274}" type="presOf" srcId="{04B330C6-6DAB-4F25-9660-1754A5DFA337}" destId="{C0575B66-16AD-4FD5-8DD0-A812C5B6A516}" srcOrd="0" destOrd="0" presId="urn:microsoft.com/office/officeart/2005/8/layout/chevron2"/>
    <dgm:cxn modelId="{AD03E29E-B520-4101-9454-23BF0F5CDEE2}" type="presOf" srcId="{C0B25652-186B-4E7F-932D-D5E37748E2CB}" destId="{4F3A04CA-9076-49F2-945B-86CEEC11503D}" srcOrd="0" destOrd="0" presId="urn:microsoft.com/office/officeart/2005/8/layout/chevron2"/>
    <dgm:cxn modelId="{F380BC84-C327-40C8-A69B-176BB63B92FF}" type="presOf" srcId="{7E7D7B0A-5E87-4F4E-8FE4-DCA9738B63F6}" destId="{687B2481-7FAE-4C04-840F-188C02F0E418}" srcOrd="0" destOrd="0" presId="urn:microsoft.com/office/officeart/2005/8/layout/chevron2"/>
    <dgm:cxn modelId="{9335D17D-71EA-4B36-A90D-4AB62A26A10D}" srcId="{9D062BCF-2836-4C3A-B994-FB61B236205C}" destId="{391E521C-E0CC-43F2-83A2-7B8DF12C0F3A}" srcOrd="0" destOrd="0" parTransId="{B103E278-BB31-4B3D-8A1F-439CA5BAEE93}" sibTransId="{2746A0CC-BF7E-4860-960A-30E855EB6772}"/>
    <dgm:cxn modelId="{6C57690E-CD84-41C9-8F0E-53539B18489A}" type="presOf" srcId="{6E474F3E-75D4-49F6-825F-711D938DB463}" destId="{CD2B1F17-E8B0-459D-A146-BED4ACC8F827}" srcOrd="0" destOrd="0" presId="urn:microsoft.com/office/officeart/2005/8/layout/chevron2"/>
    <dgm:cxn modelId="{2D760B14-E9F8-4E5E-85DA-5AFB4A83118F}" srcId="{C20DF9D5-BE24-4264-A3D3-A8846170B801}" destId="{A0A64EE3-B2AA-4615-A016-17DD14F00B5C}" srcOrd="3" destOrd="0" parTransId="{AD5E8FC7-A0B9-44AF-8405-B28FDEC02E9E}" sibTransId="{52FF1B34-181F-4FD1-B08C-047C41379873}"/>
    <dgm:cxn modelId="{56D90F0E-7A2C-48AB-BA05-E5FD68E6331A}" srcId="{C0B25652-186B-4E7F-932D-D5E37748E2CB}" destId="{25693128-F80B-45A5-8F2D-CE59F03F9904}" srcOrd="0" destOrd="0" parTransId="{C7A74E73-00FC-4E2C-9DC0-41454DF9F00E}" sibTransId="{B2A1053A-18E3-4788-9E16-2CDD4CBDF6FB}"/>
    <dgm:cxn modelId="{F3D750BE-A5B0-4BA1-B4BB-AF46E69D91C4}" type="presOf" srcId="{C20DF9D5-BE24-4264-A3D3-A8846170B801}" destId="{BD49460A-731A-4BEE-89DF-FBD89EA6F062}" srcOrd="0" destOrd="0" presId="urn:microsoft.com/office/officeart/2005/8/layout/chevron2"/>
    <dgm:cxn modelId="{C9CB4747-A399-4886-9054-426727FE56F5}" srcId="{20D8EC0A-B4F7-44C3-BE5F-9D2DF9D692E6}" destId="{7E7D7B0A-5E87-4F4E-8FE4-DCA9738B63F6}" srcOrd="0" destOrd="0" parTransId="{04AF47FB-C21A-4BD2-9DC4-BE67B84DC794}" sibTransId="{843027BA-7001-4868-AF3F-4D4D983392DA}"/>
    <dgm:cxn modelId="{D56BE8C9-07DA-45D3-8DC4-59D50B7170B2}" type="presOf" srcId="{88CC256C-FCF4-4868-B8E4-12E3C008504F}" destId="{B9E82277-9140-49B3-9F85-225A9A4763E4}" srcOrd="0" destOrd="0" presId="urn:microsoft.com/office/officeart/2005/8/layout/chevron2"/>
    <dgm:cxn modelId="{0AD9C12E-A656-4FF0-A91B-DE22D69D60AD}" type="presOf" srcId="{9D062BCF-2836-4C3A-B994-FB61B236205C}" destId="{480756E1-3CBD-4E1C-8C0D-659E1C07117C}" srcOrd="0" destOrd="0" presId="urn:microsoft.com/office/officeart/2005/8/layout/chevron2"/>
    <dgm:cxn modelId="{A25DB853-72EE-47D3-AE55-1D51E6026A4E}" srcId="{C20DF9D5-BE24-4264-A3D3-A8846170B801}" destId="{D5637ADA-E451-4236-A5C3-846A1F44155F}" srcOrd="1" destOrd="0" parTransId="{9352BDB2-C078-4C9F-A56D-8633153E4C12}" sibTransId="{A69CA025-658F-4107-86F9-7B43C62570ED}"/>
    <dgm:cxn modelId="{007DFC01-2230-485B-A5D1-1BDD6BC776A6}" srcId="{C20DF9D5-BE24-4264-A3D3-A8846170B801}" destId="{C0B25652-186B-4E7F-932D-D5E37748E2CB}" srcOrd="4" destOrd="0" parTransId="{EFDC9E58-A9F3-42CD-A395-2A61659981FC}" sibTransId="{2A7490B3-1C67-43EF-95CB-C045D44E5E29}"/>
    <dgm:cxn modelId="{7BEC7E9B-CFB1-4852-8097-5C9BCC45F818}" srcId="{11752A70-3529-4931-8F45-0860D0F098E8}" destId="{A1B5F4E7-45CC-4D75-92BB-1C701A0E9A8F}" srcOrd="0" destOrd="0" parTransId="{32E2550D-84C3-4C4F-8C17-D4CFCB893C55}" sibTransId="{4C066F44-F268-4AE8-88CE-904AA8E20C78}"/>
    <dgm:cxn modelId="{F472D8A4-308D-432A-8622-A452704659CD}" type="presParOf" srcId="{BD49460A-731A-4BEE-89DF-FBD89EA6F062}" destId="{44D30086-B893-4802-9A89-EA66C6412A43}" srcOrd="0" destOrd="0" presId="urn:microsoft.com/office/officeart/2005/8/layout/chevron2"/>
    <dgm:cxn modelId="{6C31C447-5737-4C5B-8F82-6D33217F6814}" type="presParOf" srcId="{44D30086-B893-4802-9A89-EA66C6412A43}" destId="{480756E1-3CBD-4E1C-8C0D-659E1C07117C}" srcOrd="0" destOrd="0" presId="urn:microsoft.com/office/officeart/2005/8/layout/chevron2"/>
    <dgm:cxn modelId="{987F19E3-5BE2-4C82-B2EC-67984F7D2E85}" type="presParOf" srcId="{44D30086-B893-4802-9A89-EA66C6412A43}" destId="{2B6EDD13-8C64-4F26-84A3-3702D78B027C}" srcOrd="1" destOrd="0" presId="urn:microsoft.com/office/officeart/2005/8/layout/chevron2"/>
    <dgm:cxn modelId="{A5933EC1-EF84-4F00-B6A4-12171042FA52}" type="presParOf" srcId="{BD49460A-731A-4BEE-89DF-FBD89EA6F062}" destId="{88EB5251-C359-4FCD-91FE-FE117C7B094C}" srcOrd="1" destOrd="0" presId="urn:microsoft.com/office/officeart/2005/8/layout/chevron2"/>
    <dgm:cxn modelId="{ECB128E4-1D96-40B3-BAC4-E07D95FE495A}" type="presParOf" srcId="{BD49460A-731A-4BEE-89DF-FBD89EA6F062}" destId="{6C393641-13B7-427B-BCBA-B90F1D9CF0A3}" srcOrd="2" destOrd="0" presId="urn:microsoft.com/office/officeart/2005/8/layout/chevron2"/>
    <dgm:cxn modelId="{9D273A62-772D-413A-897C-658939B3F157}" type="presParOf" srcId="{6C393641-13B7-427B-BCBA-B90F1D9CF0A3}" destId="{480F20CE-DBA0-48A6-B908-F52BAEA38681}" srcOrd="0" destOrd="0" presId="urn:microsoft.com/office/officeart/2005/8/layout/chevron2"/>
    <dgm:cxn modelId="{D1788C87-C1D7-480A-B5BE-21645FF3AD70}" type="presParOf" srcId="{6C393641-13B7-427B-BCBA-B90F1D9CF0A3}" destId="{C0575B66-16AD-4FD5-8DD0-A812C5B6A516}" srcOrd="1" destOrd="0" presId="urn:microsoft.com/office/officeart/2005/8/layout/chevron2"/>
    <dgm:cxn modelId="{7F424F38-3EAD-4378-9F93-B1C3176BC041}" type="presParOf" srcId="{BD49460A-731A-4BEE-89DF-FBD89EA6F062}" destId="{75736398-A688-4EFD-AF3E-021F342A0DB1}" srcOrd="3" destOrd="0" presId="urn:microsoft.com/office/officeart/2005/8/layout/chevron2"/>
    <dgm:cxn modelId="{05C9A263-29AF-4CBA-9568-FEE0BB50EC84}" type="presParOf" srcId="{BD49460A-731A-4BEE-89DF-FBD89EA6F062}" destId="{087517FA-E701-43FE-8C60-39633D43722D}" srcOrd="4" destOrd="0" presId="urn:microsoft.com/office/officeart/2005/8/layout/chevron2"/>
    <dgm:cxn modelId="{60090026-A692-4418-AA0E-03B202813A5C}" type="presParOf" srcId="{087517FA-E701-43FE-8C60-39633D43722D}" destId="{25EAC9E9-F860-4AC6-9499-56CEE23CCC53}" srcOrd="0" destOrd="0" presId="urn:microsoft.com/office/officeart/2005/8/layout/chevron2"/>
    <dgm:cxn modelId="{87D5BB26-AABC-4C5C-B967-40A10BB506F8}" type="presParOf" srcId="{087517FA-E701-43FE-8C60-39633D43722D}" destId="{CCFA6B17-21D2-4363-B153-E008D3EAF734}" srcOrd="1" destOrd="0" presId="urn:microsoft.com/office/officeart/2005/8/layout/chevron2"/>
    <dgm:cxn modelId="{C5050D1A-F5E6-4956-A0C5-F2BD96CB3552}" type="presParOf" srcId="{BD49460A-731A-4BEE-89DF-FBD89EA6F062}" destId="{49BD45E1-B186-434D-B34A-44BCD2492260}" srcOrd="5" destOrd="0" presId="urn:microsoft.com/office/officeart/2005/8/layout/chevron2"/>
    <dgm:cxn modelId="{8C2C575A-D896-498E-AB4B-2CC1FFEEDD43}" type="presParOf" srcId="{BD49460A-731A-4BEE-89DF-FBD89EA6F062}" destId="{7CDACD11-AB80-4E5A-8F56-535B68808546}" srcOrd="6" destOrd="0" presId="urn:microsoft.com/office/officeart/2005/8/layout/chevron2"/>
    <dgm:cxn modelId="{F0AE4C09-3FAB-4EC8-8431-C538D7C6D7F3}" type="presParOf" srcId="{7CDACD11-AB80-4E5A-8F56-535B68808546}" destId="{D30CBFA5-AFE0-48B3-8CD5-EEE85F037B8A}" srcOrd="0" destOrd="0" presId="urn:microsoft.com/office/officeart/2005/8/layout/chevron2"/>
    <dgm:cxn modelId="{34E548DD-E743-4C2A-ADDB-4D89DCEE899F}" type="presParOf" srcId="{7CDACD11-AB80-4E5A-8F56-535B68808546}" destId="{B9E82277-9140-49B3-9F85-225A9A4763E4}" srcOrd="1" destOrd="0" presId="urn:microsoft.com/office/officeart/2005/8/layout/chevron2"/>
    <dgm:cxn modelId="{B7858F87-547C-410D-8F5A-D16FE8E3CA85}" type="presParOf" srcId="{BD49460A-731A-4BEE-89DF-FBD89EA6F062}" destId="{FE4434FB-4BD5-4B62-902C-76FB306B21C2}" srcOrd="7" destOrd="0" presId="urn:microsoft.com/office/officeart/2005/8/layout/chevron2"/>
    <dgm:cxn modelId="{D4A7FA81-4865-407B-9D8F-F8446D4EE0E4}" type="presParOf" srcId="{BD49460A-731A-4BEE-89DF-FBD89EA6F062}" destId="{D15FFDDC-4B42-40A6-BF87-CA5ECEF4257A}" srcOrd="8" destOrd="0" presId="urn:microsoft.com/office/officeart/2005/8/layout/chevron2"/>
    <dgm:cxn modelId="{FE9FB9C4-3FCF-4199-9587-D02BE6CBF91C}" type="presParOf" srcId="{D15FFDDC-4B42-40A6-BF87-CA5ECEF4257A}" destId="{4F3A04CA-9076-49F2-945B-86CEEC11503D}" srcOrd="0" destOrd="0" presId="urn:microsoft.com/office/officeart/2005/8/layout/chevron2"/>
    <dgm:cxn modelId="{45B452C7-323E-49CD-B509-B3DF1AA19E73}" type="presParOf" srcId="{D15FFDDC-4B42-40A6-BF87-CA5ECEF4257A}" destId="{DDEFE003-4560-4685-80A7-E42E8F5DC872}" srcOrd="1" destOrd="0" presId="urn:microsoft.com/office/officeart/2005/8/layout/chevron2"/>
    <dgm:cxn modelId="{081F0D30-63C4-4066-94D5-2F93009A997A}" type="presParOf" srcId="{BD49460A-731A-4BEE-89DF-FBD89EA6F062}" destId="{112FED3E-0919-4D8A-BD35-FB424106545F}" srcOrd="9" destOrd="0" presId="urn:microsoft.com/office/officeart/2005/8/layout/chevron2"/>
    <dgm:cxn modelId="{B89F42C7-0D8E-4C9E-92B9-9CCFC35155D7}" type="presParOf" srcId="{BD49460A-731A-4BEE-89DF-FBD89EA6F062}" destId="{66BFCEDD-2597-43E4-B21B-6B84F82DBB0C}" srcOrd="10" destOrd="0" presId="urn:microsoft.com/office/officeart/2005/8/layout/chevron2"/>
    <dgm:cxn modelId="{61A2A9A5-5641-4712-A619-41CC455DAFA9}" type="presParOf" srcId="{66BFCEDD-2597-43E4-B21B-6B84F82DBB0C}" destId="{681F9C9F-2C64-459A-881E-E406F3C74702}" srcOrd="0" destOrd="0" presId="urn:microsoft.com/office/officeart/2005/8/layout/chevron2"/>
    <dgm:cxn modelId="{F27DB37D-9367-4FA3-BC25-F2457ECAA837}" type="presParOf" srcId="{66BFCEDD-2597-43E4-B21B-6B84F82DBB0C}" destId="{CD2B1F17-E8B0-459D-A146-BED4ACC8F827}" srcOrd="1" destOrd="0" presId="urn:microsoft.com/office/officeart/2005/8/layout/chevron2"/>
    <dgm:cxn modelId="{49E33E7C-CA89-48EF-B56C-56576819D3FF}" type="presParOf" srcId="{BD49460A-731A-4BEE-89DF-FBD89EA6F062}" destId="{5DE76ABF-FDC9-4DA8-AE69-D8B7F9D0ED32}" srcOrd="11" destOrd="0" presId="urn:microsoft.com/office/officeart/2005/8/layout/chevron2"/>
    <dgm:cxn modelId="{BD490A60-AB42-45BA-A777-E6CFCC6EBCEB}" type="presParOf" srcId="{BD49460A-731A-4BEE-89DF-FBD89EA6F062}" destId="{335BB9D6-6B98-47DD-9F69-FDAB6C868AAB}" srcOrd="12" destOrd="0" presId="urn:microsoft.com/office/officeart/2005/8/layout/chevron2"/>
    <dgm:cxn modelId="{70CB762C-9D27-43B2-A46D-7B41D8F3E99A}" type="presParOf" srcId="{335BB9D6-6B98-47DD-9F69-FDAB6C868AAB}" destId="{EA710642-7A3C-42EF-8CA1-CA048AAABCAC}" srcOrd="0" destOrd="0" presId="urn:microsoft.com/office/officeart/2005/8/layout/chevron2"/>
    <dgm:cxn modelId="{C47DA742-EE00-46B1-9175-AAE84B395CB4}" type="presParOf" srcId="{335BB9D6-6B98-47DD-9F69-FDAB6C868AAB}" destId="{687B2481-7FAE-4C04-840F-188C02F0E418}" srcOrd="1" destOrd="0" presId="urn:microsoft.com/office/officeart/2005/8/layout/chevron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B1C17-A7A8-4C99-92A9-5EBC278129E3}">
      <dsp:nvSpPr>
        <dsp:cNvPr id="0" name=""/>
        <dsp:cNvSpPr/>
      </dsp:nvSpPr>
      <dsp:spPr>
        <a:xfrm rot="5400000">
          <a:off x="1700659" y="799992"/>
          <a:ext cx="716296" cy="815478"/>
        </a:xfrm>
        <a:prstGeom prst="bentUpArrow">
          <a:avLst>
            <a:gd name="adj1" fmla="val 32840"/>
            <a:gd name="adj2" fmla="val 25000"/>
            <a:gd name="adj3" fmla="val 35780"/>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E81F4EB-7B0D-40A9-9716-8C1EAEFB9738}">
      <dsp:nvSpPr>
        <dsp:cNvPr id="0" name=""/>
        <dsp:cNvSpPr/>
      </dsp:nvSpPr>
      <dsp:spPr>
        <a:xfrm>
          <a:off x="2439766" y="920781"/>
          <a:ext cx="2006801" cy="844036"/>
        </a:xfrm>
        <a:prstGeom prst="roundRect">
          <a:avLst>
            <a:gd name="adj" fmla="val 16670"/>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b="1" kern="1200" dirty="0" smtClean="0">
              <a:latin typeface="Century Gothic" panose="020B0502020202020204" pitchFamily="34" charset="0"/>
              <a:ea typeface="+mn-ea"/>
              <a:cs typeface="+mn-cs"/>
            </a:rPr>
            <a:t>ULUSAL VE ULUSLARARASI PAZARDA SEKTÖRÜN GELİŞİMİNİ DESTEKLEME</a:t>
          </a:r>
          <a:endParaRPr lang="tr-TR" sz="1200" b="1" kern="1200" dirty="0">
            <a:latin typeface="Century Gothic" panose="020B0502020202020204" pitchFamily="34" charset="0"/>
            <a:ea typeface="+mn-ea"/>
            <a:cs typeface="+mn-cs"/>
          </a:endParaRPr>
        </a:p>
      </dsp:txBody>
      <dsp:txXfrm>
        <a:off x="2480976" y="961991"/>
        <a:ext cx="1924381" cy="761616"/>
      </dsp:txXfrm>
    </dsp:sp>
    <dsp:sp modelId="{05B67F59-343D-403E-AA68-45E2E3DCA3B2}">
      <dsp:nvSpPr>
        <dsp:cNvPr id="0" name=""/>
        <dsp:cNvSpPr/>
      </dsp:nvSpPr>
      <dsp:spPr>
        <a:xfrm>
          <a:off x="2974005" y="115041"/>
          <a:ext cx="877000" cy="682187"/>
        </a:xfrm>
        <a:prstGeom prst="rect">
          <a:avLst/>
        </a:prstGeom>
        <a:noFill/>
        <a:ln>
          <a:noFill/>
        </a:ln>
        <a:effectLst/>
      </dsp:spPr>
      <dsp:style>
        <a:lnRef idx="0">
          <a:scrgbClr r="0" g="0" b="0"/>
        </a:lnRef>
        <a:fillRef idx="0">
          <a:scrgbClr r="0" g="0" b="0"/>
        </a:fillRef>
        <a:effectRef idx="0">
          <a:scrgbClr r="0" g="0" b="0"/>
        </a:effectRef>
        <a:fontRef idx="minor"/>
      </dsp:style>
    </dsp:sp>
    <dsp:sp modelId="{39D88F40-2305-40A9-B9B1-CA06344BDDA8}">
      <dsp:nvSpPr>
        <dsp:cNvPr id="0" name=""/>
        <dsp:cNvSpPr/>
      </dsp:nvSpPr>
      <dsp:spPr>
        <a:xfrm rot="5400000">
          <a:off x="2763746" y="1705232"/>
          <a:ext cx="716296" cy="815478"/>
        </a:xfrm>
        <a:prstGeom prst="bentUpArrow">
          <a:avLst>
            <a:gd name="adj1" fmla="val 32840"/>
            <a:gd name="adj2" fmla="val 25000"/>
            <a:gd name="adj3" fmla="val 35780"/>
          </a:avLst>
        </a:prstGeom>
        <a:solidFill>
          <a:schemeClr val="accent1">
            <a:tint val="50000"/>
            <a:hueOff val="0"/>
            <a:satOff val="169"/>
            <a:lumOff val="-579"/>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9A6B23D-57CC-4CA7-B23C-1D0A35ED4190}">
      <dsp:nvSpPr>
        <dsp:cNvPr id="0" name=""/>
        <dsp:cNvSpPr/>
      </dsp:nvSpPr>
      <dsp:spPr>
        <a:xfrm>
          <a:off x="1267090" y="0"/>
          <a:ext cx="1977705" cy="844036"/>
        </a:xfrm>
        <a:prstGeom prst="roundRect">
          <a:avLst>
            <a:gd name="adj" fmla="val 16670"/>
          </a:avLst>
        </a:prstGeom>
        <a:solidFill>
          <a:schemeClr val="accent1">
            <a:shade val="50000"/>
            <a:hueOff val="0"/>
            <a:satOff val="-13069"/>
            <a:lumOff val="16123"/>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effectLst/>
              <a:latin typeface="Century Gothic" panose="020B0502020202020204" pitchFamily="34" charset="0"/>
            </a:rPr>
            <a:t>YÜKSEK TEKNOLOJİDE KALİTELİ ÜRETİME KATKI SAĞLAMA</a:t>
          </a:r>
          <a:endParaRPr lang="tr-TR" sz="1200" b="1" kern="1200" dirty="0">
            <a:effectLst/>
            <a:latin typeface="Century Gothic" panose="020B0502020202020204" pitchFamily="34" charset="0"/>
          </a:endParaRPr>
        </a:p>
      </dsp:txBody>
      <dsp:txXfrm>
        <a:off x="1308300" y="41210"/>
        <a:ext cx="1895285" cy="761616"/>
      </dsp:txXfrm>
    </dsp:sp>
    <dsp:sp modelId="{D9A8E78D-250C-4A38-A7D7-4C4231183AA5}">
      <dsp:nvSpPr>
        <dsp:cNvPr id="0" name=""/>
        <dsp:cNvSpPr/>
      </dsp:nvSpPr>
      <dsp:spPr>
        <a:xfrm>
          <a:off x="4151447" y="1063173"/>
          <a:ext cx="877000" cy="682187"/>
        </a:xfrm>
        <a:prstGeom prst="rect">
          <a:avLst/>
        </a:prstGeom>
        <a:noFill/>
        <a:ln>
          <a:noFill/>
        </a:ln>
        <a:effectLst/>
      </dsp:spPr>
      <dsp:style>
        <a:lnRef idx="0">
          <a:scrgbClr r="0" g="0" b="0"/>
        </a:lnRef>
        <a:fillRef idx="0">
          <a:scrgbClr r="0" g="0" b="0"/>
        </a:fillRef>
        <a:effectRef idx="0">
          <a:scrgbClr r="0" g="0" b="0"/>
        </a:effectRef>
        <a:fontRef idx="minor"/>
      </dsp:style>
    </dsp:sp>
    <dsp:sp modelId="{397C3BE8-F6C6-443B-B0C6-577CA9E1B327}">
      <dsp:nvSpPr>
        <dsp:cNvPr id="0" name=""/>
        <dsp:cNvSpPr/>
      </dsp:nvSpPr>
      <dsp:spPr>
        <a:xfrm rot="5400000">
          <a:off x="3767899" y="2667668"/>
          <a:ext cx="716296" cy="815478"/>
        </a:xfrm>
        <a:prstGeom prst="bentUpArrow">
          <a:avLst>
            <a:gd name="adj1" fmla="val 32840"/>
            <a:gd name="adj2" fmla="val 25000"/>
            <a:gd name="adj3" fmla="val 35780"/>
          </a:avLst>
        </a:prstGeom>
        <a:solidFill>
          <a:schemeClr val="accent1">
            <a:tint val="50000"/>
            <a:hueOff val="0"/>
            <a:satOff val="338"/>
            <a:lumOff val="-1159"/>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9F67D8C-5BE0-4EA1-B71C-7E9851DDE8CD}">
      <dsp:nvSpPr>
        <dsp:cNvPr id="0" name=""/>
        <dsp:cNvSpPr/>
      </dsp:nvSpPr>
      <dsp:spPr>
        <a:xfrm>
          <a:off x="3508676" y="1845043"/>
          <a:ext cx="1916497" cy="844036"/>
        </a:xfrm>
        <a:prstGeom prst="roundRect">
          <a:avLst>
            <a:gd name="adj" fmla="val 16670"/>
          </a:avLst>
        </a:prstGeom>
        <a:solidFill>
          <a:schemeClr val="accent1">
            <a:shade val="50000"/>
            <a:hueOff val="0"/>
            <a:satOff val="-26139"/>
            <a:lumOff val="32246"/>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b="1" kern="1200" dirty="0" smtClean="0">
              <a:latin typeface="Century Gothic" panose="020B0502020202020204" pitchFamily="34" charset="0"/>
              <a:ea typeface="+mn-ea"/>
              <a:cs typeface="+mn-cs"/>
            </a:rPr>
            <a:t>SEKTÖRDEKİ YENİLİK VE GELİŞMELERE FARKINDALIK YARATMA </a:t>
          </a:r>
          <a:endParaRPr lang="tr-TR" sz="1200" b="1" kern="1200" dirty="0">
            <a:latin typeface="Century Gothic" panose="020B0502020202020204" pitchFamily="34" charset="0"/>
            <a:ea typeface="+mn-ea"/>
            <a:cs typeface="+mn-cs"/>
          </a:endParaRPr>
        </a:p>
      </dsp:txBody>
      <dsp:txXfrm>
        <a:off x="3549886" y="1886253"/>
        <a:ext cx="1834077" cy="761616"/>
      </dsp:txXfrm>
    </dsp:sp>
    <dsp:sp modelId="{625C5B42-7980-4ADF-A705-D4D5B0BE1EC2}">
      <dsp:nvSpPr>
        <dsp:cNvPr id="0" name=""/>
        <dsp:cNvSpPr/>
      </dsp:nvSpPr>
      <dsp:spPr>
        <a:xfrm>
          <a:off x="5312833" y="2011304"/>
          <a:ext cx="877000" cy="682187"/>
        </a:xfrm>
        <a:prstGeom prst="rect">
          <a:avLst/>
        </a:prstGeom>
        <a:noFill/>
        <a:ln>
          <a:noFill/>
        </a:ln>
        <a:effectLst/>
      </dsp:spPr>
      <dsp:style>
        <a:lnRef idx="0">
          <a:scrgbClr r="0" g="0" b="0"/>
        </a:lnRef>
        <a:fillRef idx="0">
          <a:scrgbClr r="0" g="0" b="0"/>
        </a:fillRef>
        <a:effectRef idx="0">
          <a:scrgbClr r="0" g="0" b="0"/>
        </a:effectRef>
        <a:fontRef idx="minor"/>
      </dsp:style>
    </dsp:sp>
    <dsp:sp modelId="{DB963534-AE98-46FF-AB37-BF3B83BDD3C2}">
      <dsp:nvSpPr>
        <dsp:cNvPr id="0" name=""/>
        <dsp:cNvSpPr/>
      </dsp:nvSpPr>
      <dsp:spPr>
        <a:xfrm rot="5400000">
          <a:off x="4955016" y="3472848"/>
          <a:ext cx="716296" cy="815478"/>
        </a:xfrm>
        <a:prstGeom prst="bentUpArrow">
          <a:avLst>
            <a:gd name="adj1" fmla="val 32840"/>
            <a:gd name="adj2" fmla="val 25000"/>
            <a:gd name="adj3" fmla="val 35780"/>
          </a:avLst>
        </a:prstGeom>
        <a:solidFill>
          <a:schemeClr val="accent1">
            <a:tint val="50000"/>
            <a:hueOff val="0"/>
            <a:satOff val="506"/>
            <a:lumOff val="-1738"/>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1B1C1159-16A4-4BF2-8663-ED37ED3715DB}">
      <dsp:nvSpPr>
        <dsp:cNvPr id="0" name=""/>
        <dsp:cNvSpPr/>
      </dsp:nvSpPr>
      <dsp:spPr>
        <a:xfrm>
          <a:off x="4514836" y="2778877"/>
          <a:ext cx="2049704" cy="844036"/>
        </a:xfrm>
        <a:prstGeom prst="roundRect">
          <a:avLst>
            <a:gd name="adj" fmla="val 16670"/>
          </a:avLst>
        </a:prstGeom>
        <a:solidFill>
          <a:schemeClr val="accent1">
            <a:shade val="50000"/>
            <a:hueOff val="0"/>
            <a:satOff val="-39208"/>
            <a:lumOff val="48369"/>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b="1" kern="1200" dirty="0" smtClean="0">
              <a:latin typeface="Century Gothic" panose="020B0502020202020204" pitchFamily="34" charset="0"/>
              <a:ea typeface="+mn-ea"/>
              <a:cs typeface="+mn-cs"/>
            </a:rPr>
            <a:t>SEKTÖR SORUNLARINA ÇÖZÜM ÜRETME</a:t>
          </a:r>
          <a:endParaRPr lang="tr-TR" sz="1200" b="1" kern="1200" dirty="0">
            <a:latin typeface="Century Gothic" panose="020B0502020202020204" pitchFamily="34" charset="0"/>
            <a:ea typeface="+mn-ea"/>
            <a:cs typeface="+mn-cs"/>
          </a:endParaRPr>
        </a:p>
      </dsp:txBody>
      <dsp:txXfrm>
        <a:off x="4556046" y="2820087"/>
        <a:ext cx="1967284" cy="761616"/>
      </dsp:txXfrm>
    </dsp:sp>
    <dsp:sp modelId="{B64929F7-5887-406B-88A1-7E7160D93552}">
      <dsp:nvSpPr>
        <dsp:cNvPr id="0" name=""/>
        <dsp:cNvSpPr/>
      </dsp:nvSpPr>
      <dsp:spPr>
        <a:xfrm>
          <a:off x="6571426" y="2959435"/>
          <a:ext cx="877000" cy="682187"/>
        </a:xfrm>
        <a:prstGeom prst="rect">
          <a:avLst/>
        </a:prstGeom>
        <a:noFill/>
        <a:ln>
          <a:noFill/>
        </a:ln>
        <a:effectLst/>
      </dsp:spPr>
      <dsp:style>
        <a:lnRef idx="0">
          <a:scrgbClr r="0" g="0" b="0"/>
        </a:lnRef>
        <a:fillRef idx="0">
          <a:scrgbClr r="0" g="0" b="0"/>
        </a:fillRef>
        <a:effectRef idx="0">
          <a:scrgbClr r="0" g="0" b="0"/>
        </a:effectRef>
        <a:fontRef idx="minor"/>
      </dsp:style>
    </dsp:sp>
    <dsp:sp modelId="{9DA73439-DC39-4FD5-8E90-94678B59964E}">
      <dsp:nvSpPr>
        <dsp:cNvPr id="0" name=""/>
        <dsp:cNvSpPr/>
      </dsp:nvSpPr>
      <dsp:spPr>
        <a:xfrm rot="5400000">
          <a:off x="6040696" y="4563721"/>
          <a:ext cx="716296" cy="815478"/>
        </a:xfrm>
        <a:prstGeom prst="bentUpArrow">
          <a:avLst>
            <a:gd name="adj1" fmla="val 32840"/>
            <a:gd name="adj2" fmla="val 25000"/>
            <a:gd name="adj3" fmla="val 35780"/>
          </a:avLst>
        </a:prstGeom>
        <a:solidFill>
          <a:schemeClr val="accent1">
            <a:tint val="50000"/>
            <a:hueOff val="0"/>
            <a:satOff val="675"/>
            <a:lumOff val="-2317"/>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1AF6F09-AF42-48B4-8805-B1966CD5B10A}">
      <dsp:nvSpPr>
        <dsp:cNvPr id="0" name=""/>
        <dsp:cNvSpPr/>
      </dsp:nvSpPr>
      <dsp:spPr>
        <a:xfrm>
          <a:off x="5735416" y="3727008"/>
          <a:ext cx="2208716" cy="957981"/>
        </a:xfrm>
        <a:prstGeom prst="roundRect">
          <a:avLst>
            <a:gd name="adj" fmla="val 16670"/>
          </a:avLst>
        </a:prstGeom>
        <a:solidFill>
          <a:schemeClr val="accent1">
            <a:shade val="50000"/>
            <a:hueOff val="0"/>
            <a:satOff val="-26139"/>
            <a:lumOff val="32246"/>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b="1" kern="1200" dirty="0" smtClean="0">
              <a:latin typeface="Century Gothic" panose="020B0502020202020204" pitchFamily="34" charset="0"/>
              <a:ea typeface="+mn-ea"/>
              <a:cs typeface="+mn-cs"/>
            </a:rPr>
            <a:t>ÜYELER ARASINDA İLETİŞİMİ ARTIRARAK MESLEK ETİĞİNİ YAYGINLAŞTIRMA</a:t>
          </a:r>
          <a:endParaRPr lang="tr-TR" sz="1200" b="1" kern="1200" dirty="0">
            <a:latin typeface="Century Gothic" panose="020B0502020202020204" pitchFamily="34" charset="0"/>
            <a:ea typeface="+mn-ea"/>
            <a:cs typeface="+mn-cs"/>
          </a:endParaRPr>
        </a:p>
      </dsp:txBody>
      <dsp:txXfrm>
        <a:off x="5782189" y="3773781"/>
        <a:ext cx="2115170" cy="864435"/>
      </dsp:txXfrm>
    </dsp:sp>
    <dsp:sp modelId="{B65A4291-7A2B-4089-BC8F-97B30FB7331B}">
      <dsp:nvSpPr>
        <dsp:cNvPr id="0" name=""/>
        <dsp:cNvSpPr/>
      </dsp:nvSpPr>
      <dsp:spPr>
        <a:xfrm>
          <a:off x="7842922" y="3964539"/>
          <a:ext cx="877000" cy="682187"/>
        </a:xfrm>
        <a:prstGeom prst="rect">
          <a:avLst/>
        </a:prstGeom>
        <a:noFill/>
        <a:ln>
          <a:noFill/>
        </a:ln>
        <a:effectLst/>
      </dsp:spPr>
      <dsp:style>
        <a:lnRef idx="0">
          <a:scrgbClr r="0" g="0" b="0"/>
        </a:lnRef>
        <a:fillRef idx="0">
          <a:scrgbClr r="0" g="0" b="0"/>
        </a:fillRef>
        <a:effectRef idx="0">
          <a:scrgbClr r="0" g="0" b="0"/>
        </a:effectRef>
        <a:fontRef idx="minor"/>
      </dsp:style>
    </dsp:sp>
    <dsp:sp modelId="{4345F62E-762B-4984-AFB7-ECFD2B61B8E0}">
      <dsp:nvSpPr>
        <dsp:cNvPr id="0" name=""/>
        <dsp:cNvSpPr/>
      </dsp:nvSpPr>
      <dsp:spPr>
        <a:xfrm>
          <a:off x="6812141" y="4820153"/>
          <a:ext cx="2454885" cy="974085"/>
        </a:xfrm>
        <a:prstGeom prst="roundRect">
          <a:avLst>
            <a:gd name="adj" fmla="val 16670"/>
          </a:avLst>
        </a:prstGeom>
        <a:solidFill>
          <a:schemeClr val="accent1">
            <a:shade val="50000"/>
            <a:hueOff val="0"/>
            <a:satOff val="-13069"/>
            <a:lumOff val="16123"/>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effectLst/>
              <a:latin typeface="Century Gothic" panose="020B0502020202020204" pitchFamily="34" charset="0"/>
              <a:cs typeface="Arial" charset="0"/>
            </a:rPr>
            <a:t>SOSYAL, EKONOMİK VE KÜLTÜREL ALANLARDA İŞBİRLİĞİ YARATARAK SEKTÖREL ETKİNLİĞİ ARTIRMA</a:t>
          </a:r>
          <a:endParaRPr lang="tr-TR" sz="1200" b="1" kern="1200" dirty="0">
            <a:effectLst/>
            <a:latin typeface="Century Gothic" panose="020B0502020202020204" pitchFamily="34" charset="0"/>
          </a:endParaRPr>
        </a:p>
      </dsp:txBody>
      <dsp:txXfrm>
        <a:off x="6859700" y="4867712"/>
        <a:ext cx="2359767" cy="87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890A2-D074-48E9-B7CC-213E54CD6017}">
      <dsp:nvSpPr>
        <dsp:cNvPr id="0" name=""/>
        <dsp:cNvSpPr/>
      </dsp:nvSpPr>
      <dsp:spPr>
        <a:xfrm>
          <a:off x="5517988" y="68244"/>
          <a:ext cx="6123526" cy="2449410"/>
        </a:xfrm>
        <a:prstGeom prst="chevron">
          <a:avLst/>
        </a:prstGeom>
        <a:solidFill>
          <a:schemeClr val="accent1">
            <a:shade val="80000"/>
            <a:hueOff val="0"/>
            <a:satOff val="0"/>
            <a:lumOff val="0"/>
            <a:alphaOff val="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lvl="0" algn="ctr" defTabSz="1244600" rtl="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Verimli </a:t>
          </a:r>
        </a:p>
        <a:p>
          <a:pPr lvl="0" algn="ctr" defTabSz="1244600" rtl="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Sürdürülebilir </a:t>
          </a:r>
        </a:p>
        <a:p>
          <a:pPr lvl="0" algn="ctr" defTabSz="1244600" rtl="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Üretim</a:t>
          </a:r>
          <a:endParaRPr lang="tr-TR" sz="1200" b="1" kern="1200" dirty="0">
            <a:latin typeface="Calibri"/>
            <a:ea typeface="+mn-ea"/>
            <a:cs typeface="+mn-cs"/>
          </a:endParaRPr>
        </a:p>
      </dsp:txBody>
      <dsp:txXfrm>
        <a:off x="6742693" y="68244"/>
        <a:ext cx="3674116" cy="2449410"/>
      </dsp:txXfrm>
    </dsp:sp>
    <dsp:sp modelId="{20843349-FFD4-437E-9CC0-C1CBD53B41AA}">
      <dsp:nvSpPr>
        <dsp:cNvPr id="0" name=""/>
        <dsp:cNvSpPr/>
      </dsp:nvSpPr>
      <dsp:spPr>
        <a:xfrm>
          <a:off x="0" y="0"/>
          <a:ext cx="6123526" cy="2449410"/>
        </a:xfrm>
        <a:prstGeom prst="chevron">
          <a:avLst/>
        </a:prstGeom>
        <a:solidFill>
          <a:schemeClr val="accent1">
            <a:shade val="80000"/>
            <a:hueOff val="0"/>
            <a:satOff val="-34279"/>
            <a:lumOff val="32835"/>
            <a:alphaOff val="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Yüksek Teknolojide Kaliteli Üretim</a:t>
          </a:r>
          <a:endParaRPr lang="tr-TR" sz="2800" b="1" kern="1200" dirty="0">
            <a:effectLst>
              <a:outerShdw blurRad="38100" dist="38100" dir="2700000" algn="tl">
                <a:srgbClr val="000000">
                  <a:alpha val="43137"/>
                </a:srgbClr>
              </a:outerShdw>
            </a:effectLst>
          </a:endParaRPr>
        </a:p>
      </dsp:txBody>
      <dsp:txXfrm>
        <a:off x="1224705" y="0"/>
        <a:ext cx="3674116" cy="2449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756E1-3CBD-4E1C-8C0D-659E1C07117C}">
      <dsp:nvSpPr>
        <dsp:cNvPr id="0" name=""/>
        <dsp:cNvSpPr/>
      </dsp:nvSpPr>
      <dsp:spPr>
        <a:xfrm rot="5400000">
          <a:off x="-113666" y="112938"/>
          <a:ext cx="752923" cy="527046"/>
        </a:xfrm>
        <a:prstGeom prst="chevron">
          <a:avLst/>
        </a:prstGeom>
        <a:gradFill rotWithShape="0">
          <a:gsLst>
            <a:gs pos="0">
              <a:schemeClr val="accent1">
                <a:shade val="80000"/>
                <a:hueOff val="0"/>
                <a:satOff val="0"/>
                <a:lumOff val="0"/>
                <a:alphaOff val="0"/>
                <a:tint val="96000"/>
                <a:lumMod val="102000"/>
              </a:schemeClr>
            </a:gs>
            <a:gs pos="100000">
              <a:schemeClr val="accent1">
                <a:shade val="80000"/>
                <a:hueOff val="0"/>
                <a:satOff val="0"/>
                <a:lumOff val="0"/>
                <a:alphaOff val="0"/>
                <a:shade val="88000"/>
                <a:lumMod val="94000"/>
              </a:schemeClr>
            </a:gs>
          </a:gsLst>
          <a:path path="circle">
            <a:fillToRect l="50000" t="100000" r="100000" b="50000"/>
          </a:path>
        </a:gradFill>
        <a:ln w="9525" cap="rnd" cmpd="sng" algn="ctr">
          <a:solidFill>
            <a:schemeClr val="accent1">
              <a:shade val="80000"/>
              <a:hueOff val="0"/>
              <a:satOff val="0"/>
              <a:lumOff val="0"/>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tr-TR" sz="2800" b="1" kern="1200" dirty="0" smtClean="0">
            <a:effectLst>
              <a:outerShdw blurRad="38100" dist="38100" dir="2700000" algn="tl">
                <a:srgbClr val="000000">
                  <a:alpha val="43137"/>
                </a:srgbClr>
              </a:outerShdw>
            </a:effectLst>
          </a:endParaRPr>
        </a:p>
        <a:p>
          <a:pPr lvl="0" algn="ctr" defTabSz="1244600" rtl="0">
            <a:lnSpc>
              <a:spcPct val="90000"/>
            </a:lnSpc>
            <a:spcBef>
              <a:spcPct val="0"/>
            </a:spcBef>
            <a:spcAft>
              <a:spcPct val="35000"/>
            </a:spcAft>
          </a:pPr>
          <a:endParaRPr lang="tr-TR" sz="1200" b="1" kern="1200" dirty="0">
            <a:latin typeface="Calibri"/>
            <a:ea typeface="+mn-ea"/>
            <a:cs typeface="+mn-cs"/>
          </a:endParaRPr>
        </a:p>
      </dsp:txBody>
      <dsp:txXfrm rot="-5400000">
        <a:off x="-727" y="263522"/>
        <a:ext cx="527046" cy="225877"/>
      </dsp:txXfrm>
    </dsp:sp>
    <dsp:sp modelId="{2B6EDD13-8C64-4F26-84A3-3702D78B027C}">
      <dsp:nvSpPr>
        <dsp:cNvPr id="0" name=""/>
        <dsp:cNvSpPr/>
      </dsp:nvSpPr>
      <dsp:spPr>
        <a:xfrm rot="5400000">
          <a:off x="5121410" y="-4508473"/>
          <a:ext cx="489657" cy="9707411"/>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Sektörün %66 sının ciddi maliyette CNC  Tezgah  Yatırımı yapmış olmasına rağmen mevcut tezgahların tam kapasite kullanılamadığı,</a:t>
          </a:r>
          <a:endParaRPr lang="tr-TR" sz="1800" b="1" kern="1200" dirty="0"/>
        </a:p>
      </dsp:txBody>
      <dsp:txXfrm rot="-5400000">
        <a:off x="512534" y="124306"/>
        <a:ext cx="9683508" cy="441851"/>
      </dsp:txXfrm>
    </dsp:sp>
    <dsp:sp modelId="{480F20CE-DBA0-48A6-B908-F52BAEA38681}">
      <dsp:nvSpPr>
        <dsp:cNvPr id="0" name=""/>
        <dsp:cNvSpPr/>
      </dsp:nvSpPr>
      <dsp:spPr>
        <a:xfrm rot="5400000">
          <a:off x="-113666" y="787092"/>
          <a:ext cx="752923" cy="527046"/>
        </a:xfrm>
        <a:prstGeom prst="chevron">
          <a:avLst/>
        </a:prstGeom>
        <a:gradFill rotWithShape="0">
          <a:gsLst>
            <a:gs pos="0">
              <a:schemeClr val="accent1">
                <a:shade val="80000"/>
                <a:hueOff val="0"/>
                <a:satOff val="-5713"/>
                <a:lumOff val="5472"/>
                <a:alphaOff val="0"/>
                <a:tint val="96000"/>
                <a:lumMod val="102000"/>
              </a:schemeClr>
            </a:gs>
            <a:gs pos="100000">
              <a:schemeClr val="accent1">
                <a:shade val="80000"/>
                <a:hueOff val="0"/>
                <a:satOff val="-5713"/>
                <a:lumOff val="5472"/>
                <a:alphaOff val="0"/>
                <a:shade val="88000"/>
                <a:lumMod val="94000"/>
              </a:schemeClr>
            </a:gs>
          </a:gsLst>
          <a:path path="circle">
            <a:fillToRect l="50000" t="100000" r="100000" b="50000"/>
          </a:path>
        </a:gradFill>
        <a:ln w="9525" cap="rnd" cmpd="sng" algn="ctr">
          <a:solidFill>
            <a:schemeClr val="accent1">
              <a:shade val="80000"/>
              <a:hueOff val="0"/>
              <a:satOff val="-5713"/>
              <a:lumOff val="5472"/>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727" y="937676"/>
        <a:ext cx="527046" cy="225877"/>
      </dsp:txXfrm>
    </dsp:sp>
    <dsp:sp modelId="{C0575B66-16AD-4FD5-8DD0-A812C5B6A516}">
      <dsp:nvSpPr>
        <dsp:cNvPr id="0" name=""/>
        <dsp:cNvSpPr/>
      </dsp:nvSpPr>
      <dsp:spPr>
        <a:xfrm rot="5400000">
          <a:off x="5135324" y="-3934852"/>
          <a:ext cx="489399" cy="9707411"/>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5713"/>
              <a:lumOff val="5472"/>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Sektördeki firmaların %86 </a:t>
          </a:r>
          <a:r>
            <a:rPr lang="tr-TR" sz="1800" b="1" kern="1200" dirty="0" err="1" smtClean="0"/>
            <a:t>sında</a:t>
          </a:r>
          <a:r>
            <a:rPr lang="tr-TR" sz="1800" b="1" kern="1200" dirty="0" smtClean="0"/>
            <a:t> en az lise mezunu CNC Operatörü çalıştığı,</a:t>
          </a:r>
          <a:endParaRPr lang="tr-TR" sz="1800" b="1" kern="1200" dirty="0"/>
        </a:p>
      </dsp:txBody>
      <dsp:txXfrm rot="-5400000">
        <a:off x="526318" y="698044"/>
        <a:ext cx="9683521" cy="441619"/>
      </dsp:txXfrm>
    </dsp:sp>
    <dsp:sp modelId="{25EAC9E9-F860-4AC6-9499-56CEE23CCC53}">
      <dsp:nvSpPr>
        <dsp:cNvPr id="0" name=""/>
        <dsp:cNvSpPr/>
      </dsp:nvSpPr>
      <dsp:spPr>
        <a:xfrm rot="5400000">
          <a:off x="-113666" y="1515701"/>
          <a:ext cx="752923" cy="527046"/>
        </a:xfrm>
        <a:prstGeom prst="chevron">
          <a:avLst/>
        </a:prstGeom>
        <a:gradFill rotWithShape="0">
          <a:gsLst>
            <a:gs pos="0">
              <a:schemeClr val="accent1">
                <a:shade val="80000"/>
                <a:hueOff val="0"/>
                <a:satOff val="-11426"/>
                <a:lumOff val="10945"/>
                <a:alphaOff val="0"/>
                <a:tint val="96000"/>
                <a:lumMod val="102000"/>
              </a:schemeClr>
            </a:gs>
            <a:gs pos="100000">
              <a:schemeClr val="accent1">
                <a:shade val="80000"/>
                <a:hueOff val="0"/>
                <a:satOff val="-11426"/>
                <a:lumOff val="10945"/>
                <a:alphaOff val="0"/>
                <a:shade val="88000"/>
                <a:lumMod val="94000"/>
              </a:schemeClr>
            </a:gs>
          </a:gsLst>
          <a:path path="circle">
            <a:fillToRect l="50000" t="100000" r="100000" b="50000"/>
          </a:path>
        </a:gradFill>
        <a:ln w="9525" cap="rnd" cmpd="sng" algn="ctr">
          <a:solidFill>
            <a:schemeClr val="accent1">
              <a:shade val="80000"/>
              <a:hueOff val="0"/>
              <a:satOff val="-11426"/>
              <a:lumOff val="10945"/>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727" y="1666285"/>
        <a:ext cx="527046" cy="225877"/>
      </dsp:txXfrm>
    </dsp:sp>
    <dsp:sp modelId="{CCFA6B17-21D2-4363-B153-E008D3EAF734}">
      <dsp:nvSpPr>
        <dsp:cNvPr id="0" name=""/>
        <dsp:cNvSpPr/>
      </dsp:nvSpPr>
      <dsp:spPr>
        <a:xfrm rot="5400000">
          <a:off x="5077008" y="-2598863"/>
          <a:ext cx="607487" cy="9707411"/>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11426"/>
              <a:lumOff val="10945"/>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Mevcut CNC Operatör eğitimi için üretici firmaların ağırlıklı ihtiyaç halinde ve ancak 6 ayda bir satıcı temsilcisi firmadan CNC eğitimi aldıkları,</a:t>
          </a:r>
          <a:endParaRPr lang="tr-TR" sz="1800" b="1" kern="1200" dirty="0"/>
        </a:p>
      </dsp:txBody>
      <dsp:txXfrm rot="-5400000">
        <a:off x="527047" y="1980753"/>
        <a:ext cx="9677756" cy="548177"/>
      </dsp:txXfrm>
    </dsp:sp>
    <dsp:sp modelId="{D30CBFA5-AFE0-48B3-8CD5-EEE85F037B8A}">
      <dsp:nvSpPr>
        <dsp:cNvPr id="0" name=""/>
        <dsp:cNvSpPr/>
      </dsp:nvSpPr>
      <dsp:spPr>
        <a:xfrm rot="5400000">
          <a:off x="-113666" y="2185267"/>
          <a:ext cx="752923" cy="527046"/>
        </a:xfrm>
        <a:prstGeom prst="chevron">
          <a:avLst/>
        </a:prstGeom>
        <a:gradFill rotWithShape="0">
          <a:gsLst>
            <a:gs pos="0">
              <a:schemeClr val="accent1">
                <a:shade val="80000"/>
                <a:hueOff val="0"/>
                <a:satOff val="-17140"/>
                <a:lumOff val="16417"/>
                <a:alphaOff val="0"/>
                <a:tint val="96000"/>
                <a:lumMod val="102000"/>
              </a:schemeClr>
            </a:gs>
            <a:gs pos="100000">
              <a:schemeClr val="accent1">
                <a:shade val="80000"/>
                <a:hueOff val="0"/>
                <a:satOff val="-17140"/>
                <a:lumOff val="16417"/>
                <a:alphaOff val="0"/>
                <a:shade val="88000"/>
                <a:lumMod val="94000"/>
              </a:schemeClr>
            </a:gs>
          </a:gsLst>
          <a:path path="circle">
            <a:fillToRect l="50000" t="100000" r="100000" b="50000"/>
          </a:path>
        </a:gradFill>
        <a:ln w="9525" cap="rnd" cmpd="sng" algn="ctr">
          <a:solidFill>
            <a:schemeClr val="accent1">
              <a:shade val="80000"/>
              <a:hueOff val="0"/>
              <a:satOff val="-17140"/>
              <a:lumOff val="16417"/>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dirty="0"/>
        </a:p>
      </dsp:txBody>
      <dsp:txXfrm rot="-5400000">
        <a:off x="-727" y="2335851"/>
        <a:ext cx="527046" cy="225877"/>
      </dsp:txXfrm>
    </dsp:sp>
    <dsp:sp modelId="{B9E82277-9140-49B3-9F85-225A9A4763E4}">
      <dsp:nvSpPr>
        <dsp:cNvPr id="0" name=""/>
        <dsp:cNvSpPr/>
      </dsp:nvSpPr>
      <dsp:spPr>
        <a:xfrm rot="5400000">
          <a:off x="5134644" y="-3314487"/>
          <a:ext cx="489399" cy="9710324"/>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17140"/>
              <a:lumOff val="16417"/>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Sektörde çalışan CNC Operatör eğitimlerinin yetersiz olduğu,</a:t>
          </a:r>
          <a:endParaRPr lang="tr-TR" sz="1800" b="1" kern="1200" dirty="0"/>
        </a:p>
      </dsp:txBody>
      <dsp:txXfrm rot="-5400000">
        <a:off x="524182" y="1319865"/>
        <a:ext cx="9686434" cy="441619"/>
      </dsp:txXfrm>
    </dsp:sp>
    <dsp:sp modelId="{4F3A04CA-9076-49F2-945B-86CEEC11503D}">
      <dsp:nvSpPr>
        <dsp:cNvPr id="0" name=""/>
        <dsp:cNvSpPr/>
      </dsp:nvSpPr>
      <dsp:spPr>
        <a:xfrm rot="5400000">
          <a:off x="-113666" y="2854833"/>
          <a:ext cx="752923" cy="527046"/>
        </a:xfrm>
        <a:prstGeom prst="chevron">
          <a:avLst/>
        </a:prstGeom>
        <a:gradFill rotWithShape="0">
          <a:gsLst>
            <a:gs pos="0">
              <a:schemeClr val="accent1">
                <a:shade val="80000"/>
                <a:hueOff val="0"/>
                <a:satOff val="-22853"/>
                <a:lumOff val="21890"/>
                <a:alphaOff val="0"/>
                <a:tint val="96000"/>
                <a:lumMod val="102000"/>
              </a:schemeClr>
            </a:gs>
            <a:gs pos="100000">
              <a:schemeClr val="accent1">
                <a:shade val="80000"/>
                <a:hueOff val="0"/>
                <a:satOff val="-22853"/>
                <a:lumOff val="21890"/>
                <a:alphaOff val="0"/>
                <a:shade val="88000"/>
                <a:lumMod val="94000"/>
              </a:schemeClr>
            </a:gs>
          </a:gsLst>
          <a:path path="circle">
            <a:fillToRect l="50000" t="100000" r="100000" b="50000"/>
          </a:path>
        </a:gradFill>
        <a:ln w="9525" cap="rnd" cmpd="sng" algn="ctr">
          <a:solidFill>
            <a:schemeClr val="accent1">
              <a:shade val="80000"/>
              <a:hueOff val="0"/>
              <a:satOff val="-22853"/>
              <a:lumOff val="21890"/>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727" y="3005417"/>
        <a:ext cx="527046" cy="225877"/>
      </dsp:txXfrm>
    </dsp:sp>
    <dsp:sp modelId="{DDEFE003-4560-4685-80A7-E42E8F5DC872}">
      <dsp:nvSpPr>
        <dsp:cNvPr id="0" name=""/>
        <dsp:cNvSpPr/>
      </dsp:nvSpPr>
      <dsp:spPr>
        <a:xfrm rot="5400000">
          <a:off x="5136052" y="-1903042"/>
          <a:ext cx="489399" cy="9707411"/>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22853"/>
              <a:lumOff val="2189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Satıcı Firmada eğitimi veren kişilerin sadece CNC Modellerinde uzman olduğu ve genelde eğitim verebileceğine dair bir sertifikası olmadığı,  </a:t>
          </a:r>
          <a:endParaRPr lang="tr-TR" sz="1800" b="1" kern="1200" dirty="0"/>
        </a:p>
      </dsp:txBody>
      <dsp:txXfrm rot="-5400000">
        <a:off x="527046" y="2729854"/>
        <a:ext cx="9683521" cy="441619"/>
      </dsp:txXfrm>
    </dsp:sp>
    <dsp:sp modelId="{681F9C9F-2C64-459A-881E-E406F3C74702}">
      <dsp:nvSpPr>
        <dsp:cNvPr id="0" name=""/>
        <dsp:cNvSpPr/>
      </dsp:nvSpPr>
      <dsp:spPr>
        <a:xfrm rot="5400000">
          <a:off x="-113666" y="3524399"/>
          <a:ext cx="752923" cy="527046"/>
        </a:xfrm>
        <a:prstGeom prst="chevron">
          <a:avLst/>
        </a:prstGeom>
        <a:gradFill rotWithShape="0">
          <a:gsLst>
            <a:gs pos="0">
              <a:schemeClr val="accent1">
                <a:shade val="80000"/>
                <a:hueOff val="0"/>
                <a:satOff val="-28566"/>
                <a:lumOff val="27362"/>
                <a:alphaOff val="0"/>
                <a:tint val="96000"/>
                <a:lumMod val="102000"/>
              </a:schemeClr>
            </a:gs>
            <a:gs pos="100000">
              <a:schemeClr val="accent1">
                <a:shade val="80000"/>
                <a:hueOff val="0"/>
                <a:satOff val="-28566"/>
                <a:lumOff val="27362"/>
                <a:alphaOff val="0"/>
                <a:shade val="88000"/>
                <a:lumMod val="94000"/>
              </a:schemeClr>
            </a:gs>
          </a:gsLst>
          <a:path path="circle">
            <a:fillToRect l="50000" t="100000" r="100000" b="50000"/>
          </a:path>
        </a:gradFill>
        <a:ln w="9525" cap="rnd" cmpd="sng" algn="ctr">
          <a:solidFill>
            <a:schemeClr val="accent1">
              <a:shade val="80000"/>
              <a:hueOff val="0"/>
              <a:satOff val="-28566"/>
              <a:lumOff val="27362"/>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tr-TR" sz="1400" kern="1200"/>
        </a:p>
      </dsp:txBody>
      <dsp:txXfrm rot="-5400000">
        <a:off x="-727" y="3674983"/>
        <a:ext cx="527046" cy="225877"/>
      </dsp:txXfrm>
    </dsp:sp>
    <dsp:sp modelId="{CD2B1F17-E8B0-459D-A146-BED4ACC8F827}">
      <dsp:nvSpPr>
        <dsp:cNvPr id="0" name=""/>
        <dsp:cNvSpPr/>
      </dsp:nvSpPr>
      <dsp:spPr>
        <a:xfrm rot="5400000">
          <a:off x="5136052" y="-1224994"/>
          <a:ext cx="489399" cy="9707411"/>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28566"/>
              <a:lumOff val="27362"/>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Sektörde CNC Tezgahı sahibi firmalarının %2 sinin ancak CNC Tezgahlarını tam kapasite kullanabildikleri,  </a:t>
          </a:r>
          <a:endParaRPr lang="tr-TR" sz="1800" b="1" kern="1200" dirty="0"/>
        </a:p>
      </dsp:txBody>
      <dsp:txXfrm rot="-5400000">
        <a:off x="527046" y="3407902"/>
        <a:ext cx="9683521" cy="441619"/>
      </dsp:txXfrm>
    </dsp:sp>
    <dsp:sp modelId="{EA710642-7A3C-42EF-8CA1-CA048AAABCAC}">
      <dsp:nvSpPr>
        <dsp:cNvPr id="0" name=""/>
        <dsp:cNvSpPr/>
      </dsp:nvSpPr>
      <dsp:spPr>
        <a:xfrm rot="5400000">
          <a:off x="-113666" y="4193965"/>
          <a:ext cx="752923" cy="527046"/>
        </a:xfrm>
        <a:prstGeom prst="chevron">
          <a:avLst/>
        </a:prstGeom>
        <a:gradFill rotWithShape="0">
          <a:gsLst>
            <a:gs pos="0">
              <a:schemeClr val="accent1">
                <a:shade val="80000"/>
                <a:hueOff val="0"/>
                <a:satOff val="-34279"/>
                <a:lumOff val="32835"/>
                <a:alphaOff val="0"/>
                <a:tint val="96000"/>
                <a:lumMod val="102000"/>
              </a:schemeClr>
            </a:gs>
            <a:gs pos="100000">
              <a:schemeClr val="accent1">
                <a:shade val="80000"/>
                <a:hueOff val="0"/>
                <a:satOff val="-34279"/>
                <a:lumOff val="32835"/>
                <a:alphaOff val="0"/>
                <a:shade val="88000"/>
                <a:lumMod val="94000"/>
              </a:schemeClr>
            </a:gs>
          </a:gsLst>
          <a:path path="circle">
            <a:fillToRect l="50000" t="100000" r="100000" b="50000"/>
          </a:path>
        </a:gradFill>
        <a:ln w="9525" cap="rnd" cmpd="sng" algn="ctr">
          <a:solidFill>
            <a:schemeClr val="accent1">
              <a:shade val="80000"/>
              <a:hueOff val="0"/>
              <a:satOff val="-34279"/>
              <a:lumOff val="32835"/>
              <a:alphaOff val="0"/>
            </a:schemeClr>
          </a:solidFill>
          <a:prstDash val="solid"/>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tr-TR" sz="2800" b="1" kern="1200" dirty="0">
            <a:effectLst>
              <a:outerShdw blurRad="38100" dist="38100" dir="2700000" algn="tl">
                <a:srgbClr val="000000">
                  <a:alpha val="43137"/>
                </a:srgbClr>
              </a:outerShdw>
            </a:effectLst>
          </a:endParaRPr>
        </a:p>
      </dsp:txBody>
      <dsp:txXfrm rot="-5400000">
        <a:off x="-727" y="4344549"/>
        <a:ext cx="527046" cy="225877"/>
      </dsp:txXfrm>
    </dsp:sp>
    <dsp:sp modelId="{687B2481-7FAE-4C04-840F-188C02F0E418}">
      <dsp:nvSpPr>
        <dsp:cNvPr id="0" name=""/>
        <dsp:cNvSpPr/>
      </dsp:nvSpPr>
      <dsp:spPr>
        <a:xfrm rot="5400000">
          <a:off x="5136052" y="-556442"/>
          <a:ext cx="489399" cy="9707411"/>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34279"/>
              <a:lumOff val="32835"/>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Özellikle yabancı dil sorunu yaşayan CNC operatörlerinin  zaman içerisinde sorunlarını gidermede kullanım kılavuzu ve internet eğitimlerini de yeterli seviyede alamadıklarını</a:t>
          </a:r>
          <a:endParaRPr lang="tr-TR" sz="2800" b="1" kern="1200" dirty="0"/>
        </a:p>
      </dsp:txBody>
      <dsp:txXfrm rot="-5400000">
        <a:off x="527046" y="4076454"/>
        <a:ext cx="9683521" cy="44161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0.41673</cdr:x>
      <cdr:y>0.19064</cdr:y>
    </cdr:from>
    <cdr:to>
      <cdr:x>0.85255</cdr:x>
      <cdr:y>0.38086</cdr:y>
    </cdr:to>
    <cdr:sp macro="" textlink="">
      <cdr:nvSpPr>
        <cdr:cNvPr id="2" name="Köşeleri Yuvarlanmış Dikdörtgen Belirtme Çizgisi 1"/>
        <cdr:cNvSpPr/>
      </cdr:nvSpPr>
      <cdr:spPr>
        <a:xfrm xmlns:a="http://schemas.openxmlformats.org/drawingml/2006/main" rot="5400000">
          <a:off x="4736311" y="-426896"/>
          <a:ext cx="901435" cy="3562067"/>
        </a:xfrm>
        <a:prstGeom xmlns:a="http://schemas.openxmlformats.org/drawingml/2006/main" prst="wedgeRoundRectCallout">
          <a:avLst>
            <a:gd name="adj1" fmla="val -13263"/>
            <a:gd name="adj2" fmla="val 72845"/>
            <a:gd name="adj3" fmla="val 16667"/>
          </a:avLst>
        </a:prstGeom>
        <a:solidFill xmlns:a="http://schemas.openxmlformats.org/drawingml/2006/main">
          <a:srgbClr val="7030A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tr-TR" dirty="0"/>
        </a:p>
      </cdr:txBody>
    </cdr:sp>
  </cdr:relSizeAnchor>
  <cdr:relSizeAnchor xmlns:cdr="http://schemas.openxmlformats.org/drawingml/2006/chartDrawing">
    <cdr:from>
      <cdr:x>0.42529</cdr:x>
      <cdr:y>0.20001</cdr:y>
    </cdr:from>
    <cdr:to>
      <cdr:x>0.81988</cdr:x>
      <cdr:y>0.43749</cdr:y>
    </cdr:to>
    <cdr:sp macro="" textlink="">
      <cdr:nvSpPr>
        <cdr:cNvPr id="3" name="Metin kutusu 2"/>
        <cdr:cNvSpPr txBox="1"/>
      </cdr:nvSpPr>
      <cdr:spPr>
        <a:xfrm xmlns:a="http://schemas.openxmlformats.org/drawingml/2006/main">
          <a:off x="3475925" y="947801"/>
          <a:ext cx="3225126" cy="11253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smtClean="0">
              <a:solidFill>
                <a:schemeClr val="bg1"/>
              </a:solidFill>
              <a:latin typeface="Calibri" panose="020F0502020204030204" pitchFamily="34" charset="0"/>
            </a:rPr>
            <a:t>TÜRKİYE MOBİLYA SEKTÖRÜ DÜNYADA İHRACATTA 12. SIRADA</a:t>
          </a:r>
          <a:endParaRPr lang="tr-TR" sz="18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9694643-A553-4522-929C-9FB4AE3E916F}" type="datetimeFigureOut">
              <a:rPr lang="tr-TR" smtClean="0"/>
              <a:t>03.06.2016</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9330C0D-04C0-4998-B1F9-BDB74C9089B8}" type="slidenum">
              <a:rPr lang="tr-TR" smtClean="0"/>
              <a:t>‹#›</a:t>
            </a:fld>
            <a:endParaRPr lang="tr-TR"/>
          </a:p>
        </p:txBody>
      </p:sp>
    </p:spTree>
    <p:extLst>
      <p:ext uri="{BB962C8B-B14F-4D97-AF65-F5344CB8AC3E}">
        <p14:creationId xmlns:p14="http://schemas.microsoft.com/office/powerpoint/2010/main" val="389374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4950242"/>
          </a:xfrm>
          <a:noFill/>
        </p:spPr>
        <p:txBody>
          <a:bodyPr/>
          <a:lstStyle/>
          <a:p>
            <a:pPr algn="just" eaLnBrk="1" hangingPunct="1">
              <a:lnSpc>
                <a:spcPct val="150000"/>
              </a:lnSpc>
            </a:pPr>
            <a:endParaRPr lang="tr-TR" sz="1600" b="1" dirty="0" smtClean="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SAYIN MÜSTEŞARIM </a:t>
            </a:r>
          </a:p>
          <a:p>
            <a:pPr algn="just" eaLnBrk="1" hangingPunct="1">
              <a:lnSpc>
                <a:spcPct val="150000"/>
              </a:lnSpc>
            </a:pPr>
            <a:r>
              <a:rPr lang="tr-TR" sz="1600" b="1" dirty="0" smtClean="0">
                <a:latin typeface="Century Gothic" panose="020B0502020202020204" pitchFamily="34" charset="0"/>
              </a:rPr>
              <a:t>VE </a:t>
            </a:r>
          </a:p>
          <a:p>
            <a:pPr algn="just" eaLnBrk="1" hangingPunct="1">
              <a:lnSpc>
                <a:spcPct val="150000"/>
              </a:lnSpc>
            </a:pPr>
            <a:r>
              <a:rPr lang="tr-TR" sz="1600" b="1" dirty="0" smtClean="0">
                <a:latin typeface="Century Gothic" panose="020B0502020202020204" pitchFamily="34" charset="0"/>
              </a:rPr>
              <a:t>SEKTÖRÜMÜZÜN DEĞERLİ TEMSİLCİLERİ,</a:t>
            </a:r>
          </a:p>
          <a:p>
            <a:pPr algn="just">
              <a:lnSpc>
                <a:spcPct val="150000"/>
              </a:lnSpc>
            </a:pPr>
            <a:r>
              <a:rPr lang="tr-TR" sz="1600" b="1" dirty="0" smtClean="0">
                <a:latin typeface="Century Gothic" panose="020B0502020202020204" pitchFamily="34" charset="0"/>
              </a:rPr>
              <a:t>ŞUBAT 2015 TARİHİ İTİBARİ İLE ÜYEMİZ İKOOR FİRMASININ DERİN TECRÜBE VE ARAŞTIRMALARI SONUCU, ERASMUS+ ANA EYLEM2 PROGRAMI ÇERÇEVESİNDE T.C AVRUPA BİRLİĞİ BAKANLIĞI, TÜRKİYE ULUSAL AJANSI TARAFINDAN DESTEKLENEN ’’TÜRKİYE’DE AHŞAP İŞLERİNDE CNC OPERATÖRLERİ İÇİN MÜFREDAT VE ÖĞRENME/ÖĞRETME SİSTEMATİGİ HAZIRLANMASI PROJESİNİN ORTAKLARINDAN OFİS MOBİLYALARI SANAYİ VE İŞ ADAMLARI DERNEĞİNİN BAŞKANI OLARAK HEPİNİZİ SAYGI İLE SELAMLIYORUM.  </a:t>
            </a:r>
            <a:endParaRPr lang="tr-TR" sz="1600" b="1" dirty="0">
              <a:effectLst/>
              <a:latin typeface="Century Gothic" panose="020B0502020202020204" pitchFamily="34" charset="0"/>
            </a:endParaRPr>
          </a:p>
        </p:txBody>
      </p:sp>
    </p:spTree>
    <p:extLst>
      <p:ext uri="{BB962C8B-B14F-4D97-AF65-F5344CB8AC3E}">
        <p14:creationId xmlns:p14="http://schemas.microsoft.com/office/powerpoint/2010/main" val="417235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10</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eaLnBrk="1" hangingPunct="1">
              <a:lnSpc>
                <a:spcPct val="150000"/>
              </a:lnSpc>
            </a:pPr>
            <a:endParaRPr lang="tr-TR" sz="1600" b="1" dirty="0" smtClean="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TÜRKİYE BİR MOBİLYA ÜLKESİ VE BUGÜN DÜNYA MOBİLYA TİCARETİNDE BULUNDUĞU YERDEN DAHA YUKARI SIRALARDA OLMASI GEREKEN BİR POTANSİYELE SAHİP.  </a:t>
            </a:r>
            <a:endParaRPr lang="tr-TR" sz="1600" b="1" dirty="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ŞİMDİ SİZLERE BİRAZDA KISACA DÜNYADA VE ÜLKEMİZDE MOBİLYA VE PEK TABİİ OFİS MOBİLYALARI SANAYİSİNİN ÇATI KURULUŞU OLMAMIZ SEBEBİ İLE DE OFİS MOBİLYALARI SEKTÖRÜ TİCARET RAKAMLARINDAN BAHSETMEK İSTİYORUM. </a:t>
            </a:r>
          </a:p>
        </p:txBody>
      </p:sp>
    </p:spTree>
    <p:extLst>
      <p:ext uri="{BB962C8B-B14F-4D97-AF65-F5344CB8AC3E}">
        <p14:creationId xmlns:p14="http://schemas.microsoft.com/office/powerpoint/2010/main" val="5706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11</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a:lnSpc>
                <a:spcPct val="150000"/>
              </a:lnSpc>
            </a:pPr>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BUGÜN DÜNYADA ÜRETİLEN MOBİLYA TOPLAM DEĞERİ 2014 YILI İÇİN 250 MİLYAR DOLAR OLUP, ÜRETİMDE İLK BEŞTEKİ ÜLKELER ÇİN, AMERİKA, İTALYA HİNDİSTAN VE POLONYA’DIR. TÜRKİYE, </a:t>
            </a:r>
            <a:r>
              <a:rPr lang="tr-TR" sz="1600" b="1" dirty="0">
                <a:latin typeface="Century Gothic" panose="020B0502020202020204" pitchFamily="34" charset="0"/>
              </a:rPr>
              <a:t>DÜNYA MOBİLYA </a:t>
            </a:r>
            <a:r>
              <a:rPr lang="tr-TR" sz="1600" b="1" dirty="0" smtClean="0">
                <a:latin typeface="Century Gothic" panose="020B0502020202020204" pitchFamily="34" charset="0"/>
              </a:rPr>
              <a:t>ÜRETİMİNDE 6 MİLYAR 137 MİLYON DOLAR İLE 12.SIRADA YER ALMAKTADIR.   </a:t>
            </a:r>
          </a:p>
          <a:p>
            <a:pPr algn="just">
              <a:lnSpc>
                <a:spcPct val="150000"/>
              </a:lnSpc>
            </a:pPr>
            <a:r>
              <a:rPr lang="tr-TR" sz="1600" b="1" dirty="0" smtClean="0">
                <a:latin typeface="Century Gothic" panose="020B0502020202020204" pitchFamily="34" charset="0"/>
              </a:rPr>
              <a:t>AYRICA 2014 YILINDA GENEL MOBİLYA ÜRETİM MİKTARI OLAN 250 MILYAR DOLARIN, 50 MİLYAR DOLARI OFİS MOBİLYA SEKTÖRÜ TARAFINDAN GERÇEKLEŞTİRİLMİŞTİR.  </a:t>
            </a:r>
          </a:p>
        </p:txBody>
      </p:sp>
    </p:spTree>
    <p:extLst>
      <p:ext uri="{BB962C8B-B14F-4D97-AF65-F5344CB8AC3E}">
        <p14:creationId xmlns:p14="http://schemas.microsoft.com/office/powerpoint/2010/main" val="906900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12</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a:lnSpc>
                <a:spcPct val="150000"/>
              </a:lnSpc>
            </a:pPr>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BU SLAYTTA 2005-2014 YILLARI ARASINDA Kİ ÜLKEMİZİN MOBİLYA ÜRETİM DEĞERLERİNİ GÖREBİLİRSİNİZ. </a:t>
            </a:r>
            <a:endParaRPr lang="tr-TR" sz="1600" b="1" dirty="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CSİL, TRADEMARK, TİM VE TÜİK  VERİLERİNE GÖRE DE 2014 YILINDA 920 MİLYON DOLAR ÜRETİM İLE TÜRKİYE OFİS MOBİLYALARI SEKTÖRÜ 6 MİLYAR DOLARLIK GENEL MOBİLYA ÜRETİMİNİN % 15’İNİ GERÇEKLEŞTİRMİŞTİR. </a:t>
            </a:r>
            <a:endParaRPr lang="tr-TR" sz="1600" b="1" dirty="0">
              <a:latin typeface="Century Gothic" panose="020B0502020202020204" pitchFamily="34" charset="0"/>
            </a:endParaRPr>
          </a:p>
        </p:txBody>
      </p:sp>
    </p:spTree>
    <p:extLst>
      <p:ext uri="{BB962C8B-B14F-4D97-AF65-F5344CB8AC3E}">
        <p14:creationId xmlns:p14="http://schemas.microsoft.com/office/powerpoint/2010/main" val="254173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13</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4254075"/>
          </a:xfrm>
          <a:noFill/>
        </p:spPr>
        <p:txBody>
          <a:bodyPr/>
          <a:lstStyle/>
          <a:p>
            <a:pPr algn="just">
              <a:lnSpc>
                <a:spcPct val="150000"/>
              </a:lnSpc>
            </a:pPr>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YİNE CSİL VERİLERİNE GÖRE DÜNYA MOBİLYA TİCARET HACMİ 2015 YILINDA 134 MİLYAR DOLAR OLARAK GERÇEKLEŞMİŞ VE BUNUN 9,3 MİLYAR DOLARLIK KISMI DÜNYA OFİS MOBİLYALARI SANAYİ TARAFINDAN GERÇEKLEŞTİRİLMİŞTİR.</a:t>
            </a:r>
          </a:p>
          <a:p>
            <a:pPr algn="just">
              <a:lnSpc>
                <a:spcPct val="150000"/>
              </a:lnSpc>
            </a:pPr>
            <a:r>
              <a:rPr lang="tr-TR" sz="1600" b="1" dirty="0" smtClean="0">
                <a:latin typeface="Century Gothic" panose="020B0502020202020204" pitchFamily="34" charset="0"/>
              </a:rPr>
              <a:t>2016 YILINDA DÜNYA MOBİLYA TİCARET HACMİNİN YAŞANAN KÜRESEL SORUNLAR SAVAŞLAR SEBEBİ İLE ANCAK 137 MİLYAR DOLAR OLARAK ÖNGÖRÜLMEKTE BUNUN DA 9,5 MİLYAR DOLARININ OFİS MOBİLYALARI SANAYİ TARAFINDAN GERÇEKLEŞTİRİLECEĞİ BEKLENMEKTEDİR.</a:t>
            </a:r>
            <a:endParaRPr lang="tr-TR" sz="1600" b="1" dirty="0">
              <a:latin typeface="Century Gothic" panose="020B0502020202020204" pitchFamily="34" charset="0"/>
            </a:endParaRPr>
          </a:p>
        </p:txBody>
      </p:sp>
    </p:spTree>
    <p:extLst>
      <p:ext uri="{BB962C8B-B14F-4D97-AF65-F5344CB8AC3E}">
        <p14:creationId xmlns:p14="http://schemas.microsoft.com/office/powerpoint/2010/main" val="426630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14</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a:lnSpc>
                <a:spcPct val="150000"/>
              </a:lnSpc>
            </a:pPr>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AYRICA DERNEĞİMİZİN TEMSİLCİSİ OLDUĞU SEKTÖRÜMÜZÜN YANİ, DÜNYA OFİS MOBİLYALARI TİCARETİNİN 2017 YILINDA DA 10 MİLYAR DOLAR OLACAĞI ÖNGÖRÜLMEKTEDİR.</a:t>
            </a:r>
          </a:p>
          <a:p>
            <a:pPr algn="just">
              <a:lnSpc>
                <a:spcPct val="150000"/>
              </a:lnSpc>
            </a:pPr>
            <a:endParaRPr lang="tr-TR" sz="1600" b="1" dirty="0">
              <a:latin typeface="Century Gothic" panose="020B0502020202020204" pitchFamily="34" charset="0"/>
            </a:endParaRPr>
          </a:p>
        </p:txBody>
      </p:sp>
    </p:spTree>
    <p:extLst>
      <p:ext uri="{BB962C8B-B14F-4D97-AF65-F5344CB8AC3E}">
        <p14:creationId xmlns:p14="http://schemas.microsoft.com/office/powerpoint/2010/main" val="197589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52558"/>
            <a:ext cx="5953125" cy="3909239"/>
          </a:xfrm>
          <a:noFill/>
        </p:spPr>
        <p:txBody>
          <a:bodyPr/>
          <a:lstStyle/>
          <a:p>
            <a:pPr algn="just" eaLnBrk="1" hangingPunct="1">
              <a:lnSpc>
                <a:spcPct val="150000"/>
              </a:lnSpc>
            </a:pPr>
            <a:endParaRPr lang="tr-TR" sz="1600" b="1" dirty="0" smtClean="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ÜLKEMİZ, ATA MESLEĞİ OLAN MOBİLYA ÜRETİMİNİN SADECE 2 MİLYAR 315 MİLYON DOLARINI 2015 YILINDA İHRAÇ EDEBİLMİŞ  VE DÜNYA SIRALAMASINDA 12. SIRADA YER ALMIŞTIR. </a:t>
            </a:r>
            <a:endParaRPr lang="tr-TR" sz="1600" b="1" dirty="0">
              <a:latin typeface="Century Gothic" panose="020B0502020202020204" pitchFamily="34" charset="0"/>
            </a:endParaRPr>
          </a:p>
        </p:txBody>
      </p:sp>
    </p:spTree>
    <p:extLst>
      <p:ext uri="{BB962C8B-B14F-4D97-AF65-F5344CB8AC3E}">
        <p14:creationId xmlns:p14="http://schemas.microsoft.com/office/powerpoint/2010/main" val="257227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16</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eaLnBrk="1" hangingPunct="1">
              <a:lnSpc>
                <a:spcPct val="150000"/>
              </a:lnSpc>
            </a:pPr>
            <a:endParaRPr lang="tr-TR" sz="1600" b="1" dirty="0" smtClean="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DÜNYA MOBİLYA SEKTÖRÜNÜN ÜLKE İHRACAT SIRALAMASINDA; </a:t>
            </a:r>
          </a:p>
          <a:p>
            <a:pPr marL="285750" indent="-285750" algn="just" eaLnBrk="1" hangingPunct="1">
              <a:lnSpc>
                <a:spcPct val="150000"/>
              </a:lnSpc>
              <a:buFont typeface="Arial" panose="020B0604020202020204" pitchFamily="34" charset="0"/>
              <a:buChar char="•"/>
            </a:pPr>
            <a:r>
              <a:rPr lang="tr-TR" sz="1600" b="1" dirty="0" smtClean="0">
                <a:latin typeface="Century Gothic" panose="020B0502020202020204" pitchFamily="34" charset="0"/>
              </a:rPr>
              <a:t>ÇİN 1.SIRADA , </a:t>
            </a:r>
          </a:p>
          <a:p>
            <a:pPr marL="285750" indent="-285750" algn="just" eaLnBrk="1" hangingPunct="1">
              <a:lnSpc>
                <a:spcPct val="150000"/>
              </a:lnSpc>
              <a:buFont typeface="Arial" panose="020B0604020202020204" pitchFamily="34" charset="0"/>
              <a:buChar char="•"/>
            </a:pPr>
            <a:r>
              <a:rPr lang="tr-TR" sz="1600" b="1" dirty="0" smtClean="0">
                <a:latin typeface="Century Gothic" panose="020B0502020202020204" pitchFamily="34" charset="0"/>
              </a:rPr>
              <a:t>ALMANYA</a:t>
            </a:r>
            <a:r>
              <a:rPr lang="tr-TR" sz="1600" b="1" dirty="0">
                <a:latin typeface="Century Gothic" panose="020B0502020202020204" pitchFamily="34" charset="0"/>
              </a:rPr>
              <a:t> </a:t>
            </a:r>
            <a:r>
              <a:rPr lang="tr-TR" sz="1600" b="1" dirty="0" smtClean="0">
                <a:latin typeface="Century Gothic" panose="020B0502020202020204" pitchFamily="34" charset="0"/>
              </a:rPr>
              <a:t>2.NCİ</a:t>
            </a:r>
          </a:p>
          <a:p>
            <a:pPr marL="285750" indent="-285750" algn="just" eaLnBrk="1" hangingPunct="1">
              <a:lnSpc>
                <a:spcPct val="150000"/>
              </a:lnSpc>
              <a:buFont typeface="Arial" panose="020B0604020202020204" pitchFamily="34" charset="0"/>
              <a:buChar char="•"/>
            </a:pPr>
            <a:r>
              <a:rPr lang="tr-TR" sz="1600" b="1" dirty="0" smtClean="0">
                <a:latin typeface="Century Gothic" panose="020B0502020202020204" pitchFamily="34" charset="0"/>
              </a:rPr>
              <a:t>İTALYA 3CÜ,</a:t>
            </a:r>
          </a:p>
          <a:p>
            <a:pPr marL="285750" indent="-285750" algn="just" eaLnBrk="1" hangingPunct="1">
              <a:lnSpc>
                <a:spcPct val="150000"/>
              </a:lnSpc>
              <a:buFont typeface="Arial" panose="020B0604020202020204" pitchFamily="34" charset="0"/>
              <a:buChar char="•"/>
            </a:pPr>
            <a:r>
              <a:rPr lang="tr-TR" sz="1600" b="1" dirty="0" smtClean="0">
                <a:latin typeface="Century Gothic" panose="020B0502020202020204" pitchFamily="34" charset="0"/>
              </a:rPr>
              <a:t>POLONYA 4CÜ,</a:t>
            </a:r>
          </a:p>
          <a:p>
            <a:pPr marL="285750" indent="-285750" algn="just" eaLnBrk="1" hangingPunct="1">
              <a:lnSpc>
                <a:spcPct val="150000"/>
              </a:lnSpc>
              <a:buFont typeface="Arial" panose="020B0604020202020204" pitchFamily="34" charset="0"/>
              <a:buChar char="•"/>
            </a:pPr>
            <a:r>
              <a:rPr lang="tr-TR" sz="1600" b="1" dirty="0" smtClean="0">
                <a:latin typeface="Century Gothic" panose="020B0502020202020204" pitchFamily="34" charset="0"/>
              </a:rPr>
              <a:t>ABD İSE 5. SIRADA YER  ALMAKTADIR. </a:t>
            </a:r>
            <a:endParaRPr lang="tr-TR" sz="1600" b="1" dirty="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TÜRKİYE BU SIRLAMADA YAPMIŞ OLDUĞU 2 MİLYAR 315 MİLYON DOLAR İLE 12. SIRADA YER ALMIŞTIR.</a:t>
            </a:r>
            <a:endParaRPr lang="tr-TR" sz="1600" b="1" dirty="0">
              <a:latin typeface="Century Gothic" panose="020B0502020202020204" pitchFamily="34" charset="0"/>
            </a:endParaRPr>
          </a:p>
        </p:txBody>
      </p:sp>
    </p:spTree>
    <p:extLst>
      <p:ext uri="{BB962C8B-B14F-4D97-AF65-F5344CB8AC3E}">
        <p14:creationId xmlns:p14="http://schemas.microsoft.com/office/powerpoint/2010/main" val="2061043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17</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6" y="4777958"/>
            <a:ext cx="5953124" cy="5150267"/>
          </a:xfrm>
          <a:noFill/>
        </p:spPr>
        <p:txBody>
          <a:bodyPr/>
          <a:lstStyle/>
          <a:p>
            <a:pPr algn="just" eaLnBrk="1" hangingPunct="1">
              <a:lnSpc>
                <a:spcPct val="150000"/>
              </a:lnSpc>
            </a:pPr>
            <a:r>
              <a:rPr lang="tr-TR" sz="1600" b="1" dirty="0" smtClean="0">
                <a:latin typeface="Century Gothic" panose="020B0502020202020204" pitchFamily="34" charset="0"/>
              </a:rPr>
              <a:t>BU SLAYTTA İSE HER ZAMAN BAHSETTİĞİMİZ GİBİ CARİ AÇIK VERMEDEN DIŞ TİCARET GERÇEKLEŞTİREN EMEK YOĞUN MOBİLYA SEKTÖRÜMÜZÜN 2005 – 2015 YILLARI ARASINDAKİ İHRACAT DEĞERLERİNİ GÖREBİLİRSİNİZ.</a:t>
            </a:r>
          </a:p>
          <a:p>
            <a:pPr algn="just" eaLnBrk="1" hangingPunct="1">
              <a:lnSpc>
                <a:spcPct val="150000"/>
              </a:lnSpc>
            </a:pPr>
            <a:r>
              <a:rPr lang="tr-TR" sz="1600" b="1" dirty="0" smtClean="0">
                <a:latin typeface="Century Gothic" panose="020B0502020202020204" pitchFamily="34" charset="0"/>
              </a:rPr>
              <a:t>AYRICA YİNE CSİL VERİLERİNE GÖRE TÜRKİYE OFİS MOBİLY</a:t>
            </a:r>
            <a:r>
              <a:rPr lang="tr-TR" sz="1600" b="1" dirty="0">
                <a:latin typeface="Century Gothic" panose="020B0502020202020204" pitchFamily="34" charset="0"/>
              </a:rPr>
              <a:t>AL</a:t>
            </a:r>
            <a:r>
              <a:rPr lang="tr-TR" sz="1600" b="1" dirty="0" smtClean="0">
                <a:latin typeface="Century Gothic" panose="020B0502020202020204" pitchFamily="34" charset="0"/>
              </a:rPr>
              <a:t>ARI SEKTÖRÜMÜZ 2015 YILINDA GENEL MOBİLYA İHRACAT DEĞERİMİZİN 280 MİLYON DOLAR İLE %13ÜNÜ GERÇEKLEŞTİRMİŞTİR. </a:t>
            </a:r>
          </a:p>
          <a:p>
            <a:pPr algn="just" eaLnBrk="1" hangingPunct="1">
              <a:lnSpc>
                <a:spcPct val="150000"/>
              </a:lnSpc>
            </a:pPr>
            <a:r>
              <a:rPr lang="tr-TR" sz="1600" b="1" dirty="0" smtClean="0">
                <a:latin typeface="Century Gothic" panose="020B0502020202020204" pitchFamily="34" charset="0"/>
              </a:rPr>
              <a:t>2016 YILINDA DA OFİS MOBİLYA SEKTÖRÜMÜZ ÜLKEMİZDE VE DÜNYADA YAŞANAN SIKINTILARA RAĞMEN;   2015 YILI İLK 3 AYINDA GERÇEKLEŞTİRDİĞİ 69 MİLYON DOLARLIK İHRACATINI,  %  4,3 BÜYÜTEREK 2016 YILI İLK 3 AYINDA 72 MİLYON DOLAR OLARAK GERÇEKLEŞTİRMİŞTİR.</a:t>
            </a:r>
          </a:p>
          <a:p>
            <a:pPr algn="just" eaLnBrk="1" hangingPunct="1">
              <a:lnSpc>
                <a:spcPct val="150000"/>
              </a:lnSpc>
            </a:pPr>
            <a:endParaRPr lang="tr-TR" sz="1600" b="1" dirty="0">
              <a:latin typeface="Century Gothic" panose="020B0502020202020204" pitchFamily="34" charset="0"/>
            </a:endParaRPr>
          </a:p>
        </p:txBody>
      </p:sp>
    </p:spTree>
    <p:extLst>
      <p:ext uri="{BB962C8B-B14F-4D97-AF65-F5344CB8AC3E}">
        <p14:creationId xmlns:p14="http://schemas.microsoft.com/office/powerpoint/2010/main" val="368548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18</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a:lnSpc>
                <a:spcPct val="150000"/>
              </a:lnSpc>
            </a:pPr>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ŞİMDİ Kİ SLAYTTA İSE 2015 YILINDA TÜRKİYE MOBİLYA İHRACATININ NERELERE YAPILDIĞINI GÖREBİLİRSİNİZ. </a:t>
            </a:r>
          </a:p>
          <a:p>
            <a:pPr algn="just">
              <a:lnSpc>
                <a:spcPct val="150000"/>
              </a:lnSpc>
            </a:pPr>
            <a:r>
              <a:rPr lang="tr-TR" sz="1600" b="1" dirty="0" smtClean="0">
                <a:latin typeface="Century Gothic" panose="020B0502020202020204" pitchFamily="34" charset="0"/>
              </a:rPr>
              <a:t>AYRICA 2015 YILINDA TÜRKİYE OFİS MOBİLYA SEKTÖRÜ OLARAK HEDEF PAZARLARIMIZ; IRAK, İRAN, SUUDİ ARABİSTAN, LİBYA, AZERBAYCAN, NİJERYA, RUSYA, GANA, HİNDİSTAN, ÇİN , FAS  VE CEZAYİR İDİ.</a:t>
            </a:r>
          </a:p>
          <a:p>
            <a:pPr eaLnBrk="1" hangingPunct="1"/>
            <a:endParaRPr lang="tr-TR" dirty="0" smtClean="0"/>
          </a:p>
        </p:txBody>
      </p:sp>
    </p:spTree>
    <p:extLst>
      <p:ext uri="{BB962C8B-B14F-4D97-AF65-F5344CB8AC3E}">
        <p14:creationId xmlns:p14="http://schemas.microsoft.com/office/powerpoint/2010/main" val="3086937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19</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a:endParaRPr lang="tr-TR" sz="1600" b="1" dirty="0" smtClean="0">
              <a:latin typeface="Century Gothic" panose="020B0502020202020204" pitchFamily="34" charset="0"/>
            </a:endParaRPr>
          </a:p>
          <a:p>
            <a:pPr algn="just"/>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SEKTÖRÜMÜZÜN BÜYÜKLÜĞÜNÜ, BAŞARISINI VE AYNI ZAMANDA DA SORUNLARINI ANCAK BU KADAR FAZLA RAKAMSAL DEĞERLERİ TOPARLAYARAK GÖREBİLİYORUZ.</a:t>
            </a:r>
          </a:p>
          <a:p>
            <a:pPr algn="just">
              <a:lnSpc>
                <a:spcPct val="150000"/>
              </a:lnSpc>
            </a:pPr>
            <a:r>
              <a:rPr lang="tr-TR" sz="1600" b="1" dirty="0" smtClean="0">
                <a:latin typeface="Century Gothic" panose="020B0502020202020204" pitchFamily="34" charset="0"/>
              </a:rPr>
              <a:t>BU SEBEPLE;  DAHA VERİMLİ BİR ÜRETİM İÇİN SAYISAL GERÇEKLERİMİZİ GÖRMEMİZ VE YOL HARİTALARIMIZI BUNA GÖRE BELİRLEMEMİZ GEREKMEKTEDİR.</a:t>
            </a:r>
          </a:p>
          <a:p>
            <a:pPr algn="just">
              <a:lnSpc>
                <a:spcPct val="150000"/>
              </a:lnSpc>
            </a:pPr>
            <a:r>
              <a:rPr lang="tr-TR" sz="1600" b="1" dirty="0" smtClean="0">
                <a:latin typeface="Century Gothic" panose="020B0502020202020204" pitchFamily="34" charset="0"/>
              </a:rPr>
              <a:t>SABIRLA DİNLEDİĞİNİZ İÇİN TEŞEKKÜRLER. </a:t>
            </a:r>
            <a:endParaRPr lang="tr-TR" sz="1600" b="1" dirty="0">
              <a:latin typeface="Century Gothic" panose="020B0502020202020204" pitchFamily="34" charset="0"/>
            </a:endParaRPr>
          </a:p>
        </p:txBody>
      </p:sp>
    </p:spTree>
    <p:extLst>
      <p:ext uri="{BB962C8B-B14F-4D97-AF65-F5344CB8AC3E}">
        <p14:creationId xmlns:p14="http://schemas.microsoft.com/office/powerpoint/2010/main" val="190380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2</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4440687"/>
          </a:xfrm>
          <a:noFill/>
        </p:spPr>
        <p:txBody>
          <a:bodyPr/>
          <a:lstStyle/>
          <a:p>
            <a:pPr algn="just" eaLnBrk="1" hangingPunct="1">
              <a:lnSpc>
                <a:spcPct val="150000"/>
              </a:lnSpc>
            </a:pPr>
            <a:endParaRPr lang="tr-TR" sz="1600" b="1" dirty="0" smtClean="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PROJE VE MOBİLYA SEKTÖRÜNE DAİR PAYLAŞIMLARIMIZA GEÇMEDEN ÖNCE OMSİAD HAKKINDA BİLGİ VERMEK İSTERİM.</a:t>
            </a:r>
          </a:p>
          <a:p>
            <a:pPr algn="just">
              <a:lnSpc>
                <a:spcPct val="150000"/>
              </a:lnSpc>
            </a:pPr>
            <a:r>
              <a:rPr lang="tr-TR" sz="1600" b="1" dirty="0" smtClean="0">
                <a:latin typeface="Century Gothic" panose="020B0502020202020204" pitchFamily="34" charset="0"/>
              </a:rPr>
              <a:t>OMSİAD, 1999 YILINDA TÜRKİYE OFİS MOBİLYA SANAYİNİ GÜÇLÜ VE TEK BİR ÇATI ALTINDA BİR ARAYA GETİREREK ÜYE FİRMALARININ GELİŞMESİNİ, BÜYÜMESİNİ VE MENFAATLERİNİN KORUNMASINI, BİRLİKTELİĞİN SAĞLANARAK MESLEK ETİĞİNİN SEKTÖRE HAKİM OLMASINI SAĞLAMAK AMACI İLE KURULMUŞTUR</a:t>
            </a:r>
            <a:endParaRPr lang="tr-TR" sz="1600" b="1" dirty="0">
              <a:latin typeface="Century Gothic" panose="020B0502020202020204" pitchFamily="34" charset="0"/>
            </a:endParaRPr>
          </a:p>
        </p:txBody>
      </p:sp>
    </p:spTree>
    <p:extLst>
      <p:ext uri="{BB962C8B-B14F-4D97-AF65-F5344CB8AC3E}">
        <p14:creationId xmlns:p14="http://schemas.microsoft.com/office/powerpoint/2010/main" val="298829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3</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96345"/>
            <a:ext cx="5953125" cy="5131880"/>
          </a:xfrm>
          <a:noFill/>
        </p:spPr>
        <p:txBody>
          <a:bodyPr/>
          <a:lstStyle/>
          <a:p>
            <a:pPr algn="just" eaLnBrk="1" hangingPunct="1">
              <a:lnSpc>
                <a:spcPct val="150000"/>
              </a:lnSpc>
            </a:pPr>
            <a:r>
              <a:rPr lang="tr-TR" sz="1600" b="1" dirty="0" smtClean="0">
                <a:latin typeface="Century Gothic" panose="020B0502020202020204" pitchFamily="34" charset="0"/>
              </a:rPr>
              <a:t>DERNEĞİMİZİN ÖNCELİKLİ AMAÇLARI;</a:t>
            </a:r>
          </a:p>
          <a:p>
            <a:pPr marL="285750" indent="-285750" algn="just">
              <a:lnSpc>
                <a:spcPct val="150000"/>
              </a:lnSpc>
              <a:buFont typeface="Arial" panose="020B0604020202020204" pitchFamily="34" charset="0"/>
              <a:buChar char="•"/>
            </a:pPr>
            <a:r>
              <a:rPr lang="tr-TR" sz="1600" b="1" dirty="0">
                <a:latin typeface="Century Gothic" panose="020B0502020202020204" pitchFamily="34" charset="0"/>
              </a:rPr>
              <a:t>YÜKSEK TEKNOLOJİDE KALİTELİ ÜRETİME KATKI </a:t>
            </a:r>
            <a:r>
              <a:rPr lang="tr-TR" sz="1600" b="1" dirty="0" smtClean="0">
                <a:latin typeface="Century Gothic" panose="020B0502020202020204" pitchFamily="34" charset="0"/>
              </a:rPr>
              <a:t>SAĞLAMAK</a:t>
            </a:r>
            <a:endParaRPr lang="tr-TR" sz="1600" b="1" dirty="0">
              <a:latin typeface="Century Gothic" panose="020B0502020202020204" pitchFamily="34" charset="0"/>
            </a:endParaRPr>
          </a:p>
          <a:p>
            <a:pPr marL="285750" lvl="0" indent="-285750" algn="just">
              <a:lnSpc>
                <a:spcPct val="150000"/>
              </a:lnSpc>
              <a:buFont typeface="Arial" panose="020B0604020202020204" pitchFamily="34" charset="0"/>
              <a:buChar char="•"/>
            </a:pPr>
            <a:r>
              <a:rPr lang="tr-TR" sz="1600" b="1" dirty="0" smtClean="0">
                <a:latin typeface="Century Gothic" panose="020B0502020202020204" pitchFamily="34" charset="0"/>
              </a:rPr>
              <a:t>ULUSAL VE ULUSLARARASI PAZARDA SEKTÖRÜN GELİŞİMİNİ DESTEKLEMEK</a:t>
            </a:r>
          </a:p>
          <a:p>
            <a:pPr marL="285750" lvl="0" indent="-285750" algn="just">
              <a:lnSpc>
                <a:spcPct val="150000"/>
              </a:lnSpc>
              <a:buFont typeface="Arial" panose="020B0604020202020204" pitchFamily="34" charset="0"/>
              <a:buChar char="•"/>
            </a:pPr>
            <a:r>
              <a:rPr lang="tr-TR" sz="1600" b="1" dirty="0" smtClean="0">
                <a:latin typeface="Century Gothic" panose="020B0502020202020204" pitchFamily="34" charset="0"/>
              </a:rPr>
              <a:t>SEKTÖRDEKİ YENİLİK VE GELİŞMELERE FARKINDALIK YARATMAK </a:t>
            </a:r>
          </a:p>
          <a:p>
            <a:pPr marL="285750" lvl="0" indent="-285750" algn="just">
              <a:lnSpc>
                <a:spcPct val="150000"/>
              </a:lnSpc>
              <a:buFont typeface="Arial" panose="020B0604020202020204" pitchFamily="34" charset="0"/>
              <a:buChar char="•"/>
            </a:pPr>
            <a:r>
              <a:rPr lang="tr-TR" sz="1600" b="1" dirty="0" smtClean="0">
                <a:latin typeface="Century Gothic" panose="020B0502020202020204" pitchFamily="34" charset="0"/>
              </a:rPr>
              <a:t>SEKTÖR SORUNLARINA ÇÖZÜM ÜRETMEK</a:t>
            </a:r>
          </a:p>
          <a:p>
            <a:pPr marL="285750" lvl="0" indent="-285750" algn="just">
              <a:lnSpc>
                <a:spcPct val="150000"/>
              </a:lnSpc>
              <a:buFont typeface="Arial" panose="020B0604020202020204" pitchFamily="34" charset="0"/>
              <a:buChar char="•"/>
            </a:pPr>
            <a:r>
              <a:rPr lang="tr-TR" sz="1600" b="1" dirty="0" smtClean="0">
                <a:latin typeface="Century Gothic" panose="020B0502020202020204" pitchFamily="34" charset="0"/>
              </a:rPr>
              <a:t>ÜYELER ARASINDA İLETİŞİMİ ARTIRARAK MESLEK ETİĞİNİ YAYGINLAŞTIRMAK</a:t>
            </a:r>
          </a:p>
          <a:p>
            <a:pPr marL="285750" lvl="0" indent="-285750" algn="just">
              <a:lnSpc>
                <a:spcPct val="150000"/>
              </a:lnSpc>
              <a:buFont typeface="Arial" panose="020B0604020202020204" pitchFamily="34" charset="0"/>
              <a:buChar char="•"/>
            </a:pPr>
            <a:r>
              <a:rPr lang="tr-TR" sz="1600" b="1" dirty="0" smtClean="0">
                <a:latin typeface="Century Gothic" panose="020B0502020202020204" pitchFamily="34" charset="0"/>
                <a:cs typeface="Arial" charset="0"/>
              </a:rPr>
              <a:t>SOSYAL, EKONOMİK VE KÜLTÜREL ALANLARDA İŞBİRLİĞİ YARATARAK SEKTÖREL ETKİNLİĞİ ARTIRMAKTIR.</a:t>
            </a:r>
            <a:endParaRPr lang="tr-TR" sz="1600" b="1" dirty="0" smtClean="0">
              <a:latin typeface="Century Gothic" panose="020B0502020202020204" pitchFamily="34" charset="0"/>
            </a:endParaRPr>
          </a:p>
          <a:p>
            <a:pPr eaLnBrk="1" hangingPunct="1"/>
            <a:endParaRPr lang="tr-TR" sz="1600" dirty="0" smtClean="0"/>
          </a:p>
        </p:txBody>
      </p:sp>
    </p:spTree>
    <p:extLst>
      <p:ext uri="{BB962C8B-B14F-4D97-AF65-F5344CB8AC3E}">
        <p14:creationId xmlns:p14="http://schemas.microsoft.com/office/powerpoint/2010/main" val="269072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4</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eaLnBrk="1" hangingPunct="1">
              <a:lnSpc>
                <a:spcPct val="150000"/>
              </a:lnSpc>
            </a:pPr>
            <a:endParaRPr lang="tr-TR" sz="1600" b="1" dirty="0" smtClean="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MEVCUT 80 ÜYEMİZİN TAMAMI, DÜNYA İLE REKABET EDEBİLİR DÜZEYDE ÜRETİM YAPAN, AR-GE VE TASARIM ÇALIŞMALARI İLE ULUSAL VE ULUSLARARASI PAZARDA ARANAN MARKALARDIR. </a:t>
            </a:r>
          </a:p>
          <a:p>
            <a:pPr eaLnBrk="1" hangingPunct="1"/>
            <a:endParaRPr lang="tr-TR" dirty="0" smtClean="0"/>
          </a:p>
        </p:txBody>
      </p:sp>
    </p:spTree>
    <p:extLst>
      <p:ext uri="{BB962C8B-B14F-4D97-AF65-F5344CB8AC3E}">
        <p14:creationId xmlns:p14="http://schemas.microsoft.com/office/powerpoint/2010/main" val="129978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7"/>
            <a:ext cx="5953125" cy="4652133"/>
          </a:xfrm>
          <a:noFill/>
        </p:spPr>
        <p:txBody>
          <a:bodyPr/>
          <a:lstStyle/>
          <a:p>
            <a:pPr algn="just">
              <a:lnSpc>
                <a:spcPct val="150000"/>
              </a:lnSpc>
            </a:pPr>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DERNEĞİMİZ,</a:t>
            </a:r>
          </a:p>
          <a:p>
            <a:pPr marL="285750" indent="-285750" algn="just">
              <a:lnSpc>
                <a:spcPct val="150000"/>
              </a:lnSpc>
              <a:buFont typeface="Arial" panose="020B0604020202020204" pitchFamily="34" charset="0"/>
              <a:buChar char="•"/>
            </a:pPr>
            <a:r>
              <a:rPr lang="tr-TR" sz="1600" b="1" dirty="0" smtClean="0">
                <a:latin typeface="Century Gothic" panose="020B0502020202020204" pitchFamily="34" charset="0"/>
              </a:rPr>
              <a:t>2004 YILINDAN İTİBAREN ÜYELERİNİN ULUSLAR ARASI PAZARDA TANINIRLILIĞINI SAĞLAMAK VE ÜYELERİNİ ULUSLAR ARASI GELİŞMELERDEN BİLGİLENDİRMEK AMACI İLE AVRUPA OFİS MOBİLYALARI FEDERASYONU </a:t>
            </a:r>
            <a:r>
              <a:rPr lang="tr-TR" sz="1800" b="1" dirty="0" smtClean="0">
                <a:effectLst>
                  <a:outerShdw blurRad="38100" dist="38100" dir="2700000" algn="tl">
                    <a:srgbClr val="000000">
                      <a:alpha val="43137"/>
                    </a:srgbClr>
                  </a:outerShdw>
                </a:effectLst>
                <a:latin typeface="Century Gothic" panose="020B0502020202020204" pitchFamily="34" charset="0"/>
              </a:rPr>
              <a:t>FEMB</a:t>
            </a:r>
            <a:r>
              <a:rPr lang="tr-TR" sz="1600" b="1" dirty="0" smtClean="0">
                <a:latin typeface="Century Gothic" panose="020B0502020202020204" pitchFamily="34" charset="0"/>
              </a:rPr>
              <a:t>’ NİN ,</a:t>
            </a:r>
          </a:p>
          <a:p>
            <a:pPr marL="285750" indent="-285750" algn="just">
              <a:lnSpc>
                <a:spcPct val="150000"/>
              </a:lnSpc>
              <a:buFont typeface="Arial" panose="020B0604020202020204" pitchFamily="34" charset="0"/>
              <a:buChar char="•"/>
            </a:pPr>
            <a:r>
              <a:rPr lang="tr-TR" sz="1600" b="1" dirty="0" smtClean="0">
                <a:latin typeface="Century Gothic" panose="020B0502020202020204" pitchFamily="34" charset="0"/>
              </a:rPr>
              <a:t>2014 </a:t>
            </a:r>
            <a:r>
              <a:rPr lang="tr-TR" sz="1600" b="1" dirty="0">
                <a:latin typeface="Century Gothic" panose="020B0502020202020204" pitchFamily="34" charset="0"/>
              </a:rPr>
              <a:t>YILINDAN </a:t>
            </a:r>
            <a:r>
              <a:rPr lang="tr-TR" sz="1600" b="1" dirty="0" smtClean="0">
                <a:latin typeface="Century Gothic" panose="020B0502020202020204" pitchFamily="34" charset="0"/>
              </a:rPr>
              <a:t>İTİBAREN DE </a:t>
            </a:r>
            <a:r>
              <a:rPr lang="tr-TR" sz="1600" b="1" dirty="0">
                <a:latin typeface="Century Gothic" panose="020B0502020202020204" pitchFamily="34" charset="0"/>
              </a:rPr>
              <a:t>KURUCU DERNEKLERİNDEN </a:t>
            </a:r>
            <a:r>
              <a:rPr lang="tr-TR" sz="1600" b="1" dirty="0" smtClean="0">
                <a:latin typeface="Century Gothic" panose="020B0502020202020204" pitchFamily="34" charset="0"/>
              </a:rPr>
              <a:t>BİR OLDUĞU, SEKTÖRÜN ULUSAL VE ULUSLAR ARASI PLATFORMLARDA DAHA GÜÇLÜ SÖZ SAHİBİ OLABİLMESİ İÇİN  KURULAN </a:t>
            </a:r>
            <a:r>
              <a:rPr lang="tr-TR" sz="1800" b="1" dirty="0" smtClean="0">
                <a:effectLst>
                  <a:outerShdw blurRad="38100" dist="38100" dir="2700000" algn="tl">
                    <a:srgbClr val="000000">
                      <a:alpha val="43137"/>
                    </a:srgbClr>
                  </a:outerShdw>
                </a:effectLst>
                <a:latin typeface="Century Gothic" panose="020B0502020202020204" pitchFamily="34" charset="0"/>
              </a:rPr>
              <a:t>MOSFED</a:t>
            </a:r>
            <a:r>
              <a:rPr lang="tr-TR" sz="1600" b="1" dirty="0" smtClean="0">
                <a:latin typeface="Century Gothic" panose="020B0502020202020204" pitchFamily="34" charset="0"/>
              </a:rPr>
              <a:t>’İN</a:t>
            </a:r>
          </a:p>
          <a:p>
            <a:pPr algn="just">
              <a:lnSpc>
                <a:spcPct val="150000"/>
              </a:lnSpc>
            </a:pPr>
            <a:r>
              <a:rPr lang="tr-TR" sz="1600" b="1" dirty="0" smtClean="0">
                <a:latin typeface="Century Gothic" panose="020B0502020202020204" pitchFamily="34" charset="0"/>
              </a:rPr>
              <a:t>ÜYESİDİR.</a:t>
            </a:r>
          </a:p>
        </p:txBody>
      </p:sp>
    </p:spTree>
    <p:extLst>
      <p:ext uri="{BB962C8B-B14F-4D97-AF65-F5344CB8AC3E}">
        <p14:creationId xmlns:p14="http://schemas.microsoft.com/office/powerpoint/2010/main" val="284798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6</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eaLnBrk="1" hangingPunct="1">
              <a:lnSpc>
                <a:spcPct val="150000"/>
              </a:lnSpc>
            </a:pPr>
            <a:endParaRPr lang="tr-TR" sz="1600" b="1" dirty="0" smtClean="0">
              <a:latin typeface="Century Gothic" panose="020B0502020202020204" pitchFamily="34" charset="0"/>
            </a:endParaRPr>
          </a:p>
          <a:p>
            <a:pPr algn="just" eaLnBrk="1" hangingPunct="1">
              <a:lnSpc>
                <a:spcPct val="150000"/>
              </a:lnSpc>
            </a:pPr>
            <a:r>
              <a:rPr lang="tr-TR" sz="1600" b="1" dirty="0" smtClean="0">
                <a:latin typeface="Century Gothic" panose="020B0502020202020204" pitchFamily="34" charset="0"/>
              </a:rPr>
              <a:t>OMSİAD NEDEN BU PROJEDE YER ALMIŞTIR:</a:t>
            </a:r>
          </a:p>
          <a:p>
            <a:pPr algn="just" eaLnBrk="1" hangingPunct="1">
              <a:lnSpc>
                <a:spcPct val="150000"/>
              </a:lnSpc>
            </a:pPr>
            <a:r>
              <a:rPr lang="tr-TR" sz="1600" b="1" dirty="0" smtClean="0">
                <a:latin typeface="Century Gothic" panose="020B0502020202020204" pitchFamily="34" charset="0"/>
              </a:rPr>
              <a:t>BİRAZ ÖNCEDE ÖZETLEDİĞİM GİBİ DERNEĞİMİZİN AMAÇLARINDAN EN ÖNEMLİSİ ÜYELERİMİZİN </a:t>
            </a:r>
          </a:p>
          <a:p>
            <a:pPr lvl="0" algn="just">
              <a:lnSpc>
                <a:spcPct val="150000"/>
              </a:lnSpc>
            </a:pPr>
            <a:r>
              <a:rPr lang="tr-TR" sz="1600" b="1" dirty="0" smtClean="0">
                <a:latin typeface="Century Gothic" panose="020B0502020202020204" pitchFamily="34" charset="0"/>
              </a:rPr>
              <a:t>ÜRETİM VE İHRACAT POTANSİYELLERİNİ KEŞFEDEREK  YÜKSEK TEKNOLOJİDE KALİTELİ, VERİMLİ VE SÜRDÜRÜLEBİLİR  ÜRETİM İLE ÜLKEMİZİN 2023 İHRACAT HEDEFLERİNE ULAŞMASINDA ROL OYNAMALARINI SAĞLAYACAK KATMA DEĞERLİ İHRACATLARININ ÖNÜNÜ AÇACAK ÇALIŞMALARDA BULUNMAKTIR. </a:t>
            </a:r>
          </a:p>
          <a:p>
            <a:pPr algn="just"/>
            <a:endParaRPr lang="tr-TR" sz="1600" b="1" dirty="0" smtClean="0">
              <a:latin typeface="Century Gothic" panose="020B0502020202020204" pitchFamily="34" charset="0"/>
            </a:endParaRPr>
          </a:p>
          <a:p>
            <a:pPr eaLnBrk="1" hangingPunct="1"/>
            <a:endParaRPr lang="tr-TR" dirty="0" smtClean="0"/>
          </a:p>
        </p:txBody>
      </p:sp>
    </p:spTree>
    <p:extLst>
      <p:ext uri="{BB962C8B-B14F-4D97-AF65-F5344CB8AC3E}">
        <p14:creationId xmlns:p14="http://schemas.microsoft.com/office/powerpoint/2010/main" val="421458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7</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algn="just">
              <a:lnSpc>
                <a:spcPct val="150000"/>
              </a:lnSpc>
            </a:pPr>
            <a:endParaRPr lang="tr-TR" sz="1600" b="1" dirty="0" smtClean="0">
              <a:latin typeface="Century Gothic" panose="020B0502020202020204" pitchFamily="34" charset="0"/>
            </a:endParaRPr>
          </a:p>
          <a:p>
            <a:pPr algn="just">
              <a:lnSpc>
                <a:spcPct val="150000"/>
              </a:lnSpc>
            </a:pPr>
            <a:r>
              <a:rPr lang="tr-TR" sz="1600" b="1" dirty="0" smtClean="0">
                <a:latin typeface="Century Gothic" panose="020B0502020202020204" pitchFamily="34" charset="0"/>
              </a:rPr>
              <a:t>BU SEBEPLE ÜYEMİZ İKOOR FİRMASININ SAPTADIĞI EKSİKLİKLER NETİCESİNDE «’TÜRKİYE’DE AHŞAP İŞLERİNDE CNC OPERATÖRLERİ İÇİN MÜFREDAT VE ÖĞRENME/ÖĞRETME SİSTEMATİGİ HAZIRLANMASI PROJESİ» NDE YER ALARAK ÜYELERİMİZE DESTEK OLACAĞIMIZA İNANDIK VE BİRLİKTE YOL ALDIK.</a:t>
            </a:r>
          </a:p>
        </p:txBody>
      </p:sp>
    </p:spTree>
    <p:extLst>
      <p:ext uri="{BB962C8B-B14F-4D97-AF65-F5344CB8AC3E}">
        <p14:creationId xmlns:p14="http://schemas.microsoft.com/office/powerpoint/2010/main" val="271393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8</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777958"/>
            <a:ext cx="5953125" cy="3909239"/>
          </a:xfrm>
          <a:noFill/>
        </p:spPr>
        <p:txBody>
          <a:bodyPr/>
          <a:lstStyle/>
          <a:p>
            <a:pPr lvl="0">
              <a:lnSpc>
                <a:spcPct val="150000"/>
              </a:lnSpc>
            </a:pPr>
            <a:endParaRPr lang="tr-TR" sz="1600" b="1" dirty="0" smtClean="0">
              <a:solidFill>
                <a:prstClr val="black"/>
              </a:solidFill>
              <a:latin typeface="Century Gothic" panose="020B0502020202020204" pitchFamily="34" charset="0"/>
            </a:endParaRPr>
          </a:p>
          <a:p>
            <a:pPr lvl="0">
              <a:lnSpc>
                <a:spcPct val="150000"/>
              </a:lnSpc>
            </a:pPr>
            <a:r>
              <a:rPr lang="tr-TR" sz="1600" b="1" dirty="0" smtClean="0">
                <a:solidFill>
                  <a:prstClr val="black"/>
                </a:solidFill>
                <a:latin typeface="Century Gothic" panose="020B0502020202020204" pitchFamily="34" charset="0"/>
              </a:rPr>
              <a:t>PROJE </a:t>
            </a:r>
            <a:r>
              <a:rPr lang="tr-TR" sz="1600" b="1" dirty="0">
                <a:solidFill>
                  <a:prstClr val="black"/>
                </a:solidFill>
                <a:latin typeface="Century Gothic" panose="020B0502020202020204" pitchFamily="34" charset="0"/>
              </a:rPr>
              <a:t>ÇALIŞMALARI BAŞLADIĞINDA OMSİAD’A DÜŞEN EN ÖNEMLİ GÖREV SEKTÖRDEKİ CNC KULLANICILARININ  MEVCUT DURUMUN TARANMASI İDİ. </a:t>
            </a:r>
            <a:endParaRPr lang="tr-TR" sz="1600" b="1" dirty="0" smtClean="0">
              <a:solidFill>
                <a:prstClr val="black"/>
              </a:solidFill>
              <a:latin typeface="Century Gothic" panose="020B0502020202020204" pitchFamily="34" charset="0"/>
            </a:endParaRPr>
          </a:p>
          <a:p>
            <a:pPr lvl="0">
              <a:lnSpc>
                <a:spcPct val="150000"/>
              </a:lnSpc>
            </a:pPr>
            <a:r>
              <a:rPr lang="tr-TR" sz="1600" b="1" dirty="0" smtClean="0">
                <a:solidFill>
                  <a:prstClr val="black"/>
                </a:solidFill>
                <a:latin typeface="Century Gothic" panose="020B0502020202020204" pitchFamily="34" charset="0"/>
              </a:rPr>
              <a:t>YAPILAN </a:t>
            </a:r>
            <a:r>
              <a:rPr lang="tr-TR" sz="1600" b="1" dirty="0">
                <a:solidFill>
                  <a:prstClr val="black"/>
                </a:solidFill>
                <a:latin typeface="Century Gothic" panose="020B0502020202020204" pitchFamily="34" charset="0"/>
              </a:rPr>
              <a:t>ANKET SONUÇLARINDAN ANLAŞILDI Kİ BU PROJE GERÇEKTEN ÖNEMLİ </a:t>
            </a:r>
            <a:r>
              <a:rPr lang="tr-TR" sz="1600" b="1" dirty="0" smtClean="0">
                <a:solidFill>
                  <a:prstClr val="black"/>
                </a:solidFill>
                <a:latin typeface="Century Gothic" panose="020B0502020202020204" pitchFamily="34" charset="0"/>
              </a:rPr>
              <a:t>VE İHTİYACA CEVAP VERECEK BİR PROJEDİR.</a:t>
            </a:r>
            <a:endParaRPr lang="tr-TR" sz="1600" b="1" dirty="0">
              <a:solidFill>
                <a:prstClr val="black"/>
              </a:solidFill>
              <a:latin typeface="Century Gothic" panose="020B0502020202020204" pitchFamily="34" charset="0"/>
            </a:endParaRPr>
          </a:p>
          <a:p>
            <a:pPr eaLnBrk="1" hangingPunct="1"/>
            <a:endParaRPr lang="tr-TR" dirty="0" smtClean="0"/>
          </a:p>
        </p:txBody>
      </p:sp>
    </p:spTree>
    <p:extLst>
      <p:ext uri="{BB962C8B-B14F-4D97-AF65-F5344CB8AC3E}">
        <p14:creationId xmlns:p14="http://schemas.microsoft.com/office/powerpoint/2010/main" val="292955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2C721BF-D68D-4562-A208-B17D57F2427C}" type="slidenum">
              <a:rPr lang="en-US" sz="1200"/>
              <a:pPr/>
              <a:t>9</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22275" y="4591050"/>
            <a:ext cx="5953125" cy="5337175"/>
          </a:xfrm>
          <a:noFill/>
        </p:spPr>
        <p:txBody>
          <a:bodyPr/>
          <a:lstStyle/>
          <a:p>
            <a:pPr lvl="0" algn="just"/>
            <a:endParaRPr lang="tr-TR" sz="1400" b="1" dirty="0" smtClean="0">
              <a:latin typeface="Century Gothic" panose="020B0502020202020204" pitchFamily="34" charset="0"/>
            </a:endParaRPr>
          </a:p>
          <a:p>
            <a:pPr lvl="0" algn="just"/>
            <a:endParaRPr lang="tr-TR" sz="1400" b="1">
              <a:latin typeface="Century Gothic" panose="020B0502020202020204" pitchFamily="34" charset="0"/>
            </a:endParaRPr>
          </a:p>
          <a:p>
            <a:pPr lvl="0" algn="just"/>
            <a:r>
              <a:rPr lang="tr-TR" sz="1400" b="1" smtClean="0">
                <a:latin typeface="Century Gothic" panose="020B0502020202020204" pitchFamily="34" charset="0"/>
              </a:rPr>
              <a:t>ANKET </a:t>
            </a:r>
            <a:r>
              <a:rPr lang="tr-TR" sz="1400" b="1" dirty="0" smtClean="0">
                <a:latin typeface="Century Gothic" panose="020B0502020202020204" pitchFamily="34" charset="0"/>
              </a:rPr>
              <a:t>SONUÇLARINDAN</a:t>
            </a:r>
          </a:p>
          <a:p>
            <a:pPr marL="285750" lvl="0" indent="-285750" algn="just">
              <a:buFont typeface="Arial" panose="020B0604020202020204" pitchFamily="34" charset="0"/>
              <a:buChar char="•"/>
            </a:pPr>
            <a:r>
              <a:rPr lang="tr-TR" sz="1400" b="1" dirty="0" smtClean="0">
                <a:latin typeface="Century Gothic" panose="020B0502020202020204" pitchFamily="34" charset="0"/>
              </a:rPr>
              <a:t>SEKTÖRÜN %66 SININ CİDDİ MALİYETTE CNC  TEZGAH  YATIRIMI YAPMIŞ OLMASINA RAĞMEN MEVCUT TEZGAHLARIN TAM KAPASİTE KULLANILAMADIĞI,</a:t>
            </a:r>
          </a:p>
          <a:p>
            <a:pPr marL="285750" lvl="0" indent="-285750" algn="just">
              <a:buFont typeface="Arial" panose="020B0604020202020204" pitchFamily="34" charset="0"/>
              <a:buChar char="•"/>
            </a:pPr>
            <a:r>
              <a:rPr lang="tr-TR" sz="1400" b="1" dirty="0" smtClean="0">
                <a:latin typeface="Century Gothic" panose="020B0502020202020204" pitchFamily="34" charset="0"/>
              </a:rPr>
              <a:t>SEKTÖRDEKİ FİRMALARIN %86 SINDA EN AZ LİSE MEZUNU ÇOK SAYIDA CNC OPERATÖRÜ ÇALIŞTIĞI,</a:t>
            </a:r>
          </a:p>
          <a:p>
            <a:pPr marL="285750" lvl="0" indent="-285750" algn="just">
              <a:buFont typeface="Arial" panose="020B0604020202020204" pitchFamily="34" charset="0"/>
              <a:buChar char="•"/>
            </a:pPr>
            <a:r>
              <a:rPr lang="tr-TR" sz="1400" b="1" dirty="0" smtClean="0">
                <a:latin typeface="Century Gothic" panose="020B0502020202020204" pitchFamily="34" charset="0"/>
              </a:rPr>
              <a:t>MEVCUT CNC OPERATÖR EĞİTİMİ İÇİN ÜRETİCİ FİRMALARIN AĞIRLIKLI İHTİYAÇ HALİNDE VE ANCAK 6 AYDA BİR SATICI TEMSİLCİSİ FİRMADAN CNC EĞİTİMİ ALDIKLARI,</a:t>
            </a:r>
          </a:p>
          <a:p>
            <a:pPr marL="285750" lvl="0" indent="-285750" algn="just">
              <a:buFont typeface="Arial" panose="020B0604020202020204" pitchFamily="34" charset="0"/>
              <a:buChar char="•"/>
            </a:pPr>
            <a:r>
              <a:rPr lang="tr-TR" sz="1400" b="1" dirty="0" smtClean="0">
                <a:latin typeface="Century Gothic" panose="020B0502020202020204" pitchFamily="34" charset="0"/>
              </a:rPr>
              <a:t>SEKTÖRDE ÇALIŞAN CNC OPERATÖR EĞİTİMLERİNİN YETERSİZ OLDUĞU,</a:t>
            </a:r>
          </a:p>
          <a:p>
            <a:pPr marL="285750" lvl="0" indent="-285750" algn="just">
              <a:buFont typeface="Arial" panose="020B0604020202020204" pitchFamily="34" charset="0"/>
              <a:buChar char="•"/>
            </a:pPr>
            <a:r>
              <a:rPr lang="tr-TR" sz="1400" b="1" dirty="0" smtClean="0">
                <a:latin typeface="Century Gothic" panose="020B0502020202020204" pitchFamily="34" charset="0"/>
              </a:rPr>
              <a:t>SATICI FİRMADA EĞİTİMİ VEREN KİŞİLERİN SADECE CNC MODELLERİNDE UZMAN OLDUĞU VE GENELDE EĞİTİM VEREBİLECEĞİNE DAİR BİR SERTİFİKASI OLMADIĞI, </a:t>
            </a:r>
          </a:p>
          <a:p>
            <a:pPr marL="285750" lvl="0" indent="-285750" algn="just">
              <a:buFont typeface="Arial" panose="020B0604020202020204" pitchFamily="34" charset="0"/>
              <a:buChar char="•"/>
            </a:pPr>
            <a:r>
              <a:rPr lang="tr-TR" sz="1400" b="1" dirty="0" smtClean="0">
                <a:latin typeface="Century Gothic" panose="020B0502020202020204" pitchFamily="34" charset="0"/>
              </a:rPr>
              <a:t>SEKTÖRDE CNC TEZGAHI SAHİBİ FİRMALARININ %2 SİNİN ANCAK CNC TEZGAHLARINI TAM KAPASİTE KULLANABİLDİKLERİ,  </a:t>
            </a:r>
          </a:p>
          <a:p>
            <a:pPr marL="285750" lvl="0" indent="-285750" algn="just">
              <a:buFont typeface="Arial" panose="020B0604020202020204" pitchFamily="34" charset="0"/>
              <a:buChar char="•"/>
            </a:pPr>
            <a:r>
              <a:rPr lang="tr-TR" sz="1400" b="1" dirty="0" smtClean="0">
                <a:latin typeface="Century Gothic" panose="020B0502020202020204" pitchFamily="34" charset="0"/>
              </a:rPr>
              <a:t>ÖZELLİKLE YABANCI DİL SORUNU YAŞAYAN CNC OPERATÖRLERİNİN  ZAMAN İÇERİSİNDE SORUNLARINI GİDERMEDE KULLANIM KILAVUZU VE İNTERNET EĞİTİMLERİNİ DE YETERLİ SEVİYEDE ALAMADIKLARI</a:t>
            </a:r>
          </a:p>
          <a:p>
            <a:pPr lvl="0" algn="just"/>
            <a:r>
              <a:rPr lang="tr-TR" sz="1400" b="1" dirty="0" smtClean="0">
                <a:latin typeface="Century Gothic" panose="020B0502020202020204" pitchFamily="34" charset="0"/>
              </a:rPr>
              <a:t>ORTAYA ÇIKTI.</a:t>
            </a:r>
          </a:p>
          <a:p>
            <a:pPr eaLnBrk="1" hangingPunct="1"/>
            <a:endParaRPr lang="tr-TR" sz="1600" b="1" dirty="0" smtClean="0">
              <a:latin typeface="Century Gothic" panose="020B0502020202020204" pitchFamily="34" charset="0"/>
            </a:endParaRPr>
          </a:p>
        </p:txBody>
      </p:sp>
    </p:spTree>
    <p:extLst>
      <p:ext uri="{BB962C8B-B14F-4D97-AF65-F5344CB8AC3E}">
        <p14:creationId xmlns:p14="http://schemas.microsoft.com/office/powerpoint/2010/main" val="400772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87618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0380F5D-A3CD-4686-95B4-A5247688060A}" type="datetimeFigureOut">
              <a:rPr lang="tr-TR" smtClean="0"/>
              <a:t>03.06.2016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397238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97757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58619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65861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2760859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85499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1962972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28839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412031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80F5D-A3CD-4686-95B4-A5247688060A}" type="datetimeFigureOut">
              <a:rPr lang="tr-TR" smtClean="0"/>
              <a:t>03.06.2016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325020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0380F5D-A3CD-4686-95B4-A5247688060A}" type="datetimeFigureOut">
              <a:rPr lang="tr-TR" smtClean="0"/>
              <a:t>03.06.2016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302745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0380F5D-A3CD-4686-95B4-A5247688060A}" type="datetimeFigureOut">
              <a:rPr lang="tr-TR" smtClean="0"/>
              <a:t>03.06.2016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7575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0380F5D-A3CD-4686-95B4-A5247688060A}" type="datetimeFigureOut">
              <a:rPr lang="tr-TR" smtClean="0"/>
              <a:t>03.06.2016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223753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80F5D-A3CD-4686-95B4-A5247688060A}" type="datetimeFigureOut">
              <a:rPr lang="tr-TR" smtClean="0"/>
              <a:t>03.06.2016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256047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0380F5D-A3CD-4686-95B4-A5247688060A}" type="datetimeFigureOut">
              <a:rPr lang="tr-TR" smtClean="0"/>
              <a:t>03.06.2016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43963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0380F5D-A3CD-4686-95B4-A5247688060A}" type="datetimeFigureOut">
              <a:rPr lang="tr-TR" smtClean="0"/>
              <a:t>03.06.2016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E2A15B-D20C-4FC0-B468-26FBD7509B3C}" type="slidenum">
              <a:rPr lang="tr-TR" smtClean="0"/>
              <a:t>‹#›</a:t>
            </a:fld>
            <a:endParaRPr lang="tr-TR"/>
          </a:p>
        </p:txBody>
      </p:sp>
    </p:spTree>
    <p:extLst>
      <p:ext uri="{BB962C8B-B14F-4D97-AF65-F5344CB8AC3E}">
        <p14:creationId xmlns:p14="http://schemas.microsoft.com/office/powerpoint/2010/main" val="340590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380F5D-A3CD-4686-95B4-A5247688060A}" type="datetimeFigureOut">
              <a:rPr lang="tr-TR" smtClean="0"/>
              <a:t>03.06.2016</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E2A15B-D20C-4FC0-B468-26FBD7509B3C}" type="slidenum">
              <a:rPr lang="tr-TR" smtClean="0"/>
              <a:t>‹#›</a:t>
            </a:fld>
            <a:endParaRPr lang="tr-TR"/>
          </a:p>
        </p:txBody>
      </p:sp>
    </p:spTree>
    <p:extLst>
      <p:ext uri="{BB962C8B-B14F-4D97-AF65-F5344CB8AC3E}">
        <p14:creationId xmlns:p14="http://schemas.microsoft.com/office/powerpoint/2010/main" val="69716112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0813"/>
            <a:ext cx="3278188" cy="1270001"/>
          </a:xfrm>
        </p:spPr>
      </p:pic>
      <p:grpSp>
        <p:nvGrpSpPr>
          <p:cNvPr id="3075" name="Başlık 1"/>
          <p:cNvGrpSpPr>
            <a:grpSpLocks noGrp="1"/>
          </p:cNvGrpSpPr>
          <p:nvPr/>
        </p:nvGrpSpPr>
        <p:grpSpPr bwMode="auto">
          <a:xfrm>
            <a:off x="1921537" y="3179928"/>
            <a:ext cx="9861030" cy="1838899"/>
            <a:chOff x="257" y="338"/>
            <a:chExt cx="5261" cy="799"/>
          </a:xfrm>
          <a:solidFill>
            <a:srgbClr val="C11D1D"/>
          </a:solidFill>
          <a:scene3d>
            <a:camera prst="orthographicFront">
              <a:rot lat="0" lon="0" rev="0"/>
            </a:camera>
            <a:lightRig rig="soft" dir="t">
              <a:rot lat="0" lon="0" rev="0"/>
            </a:lightRig>
          </a:scene3d>
        </p:grpSpPr>
        <p:pic>
          <p:nvPicPr>
            <p:cNvPr id="3077" name="Başlık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 y="338"/>
              <a:ext cx="5261" cy="7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93189" name="Text Box 5"/>
            <p:cNvSpPr txBox="1">
              <a:spLocks noChangeArrowheads="1"/>
            </p:cNvSpPr>
            <p:nvPr/>
          </p:nvSpPr>
          <p:spPr bwMode="auto">
            <a:xfrm>
              <a:off x="295" y="346"/>
              <a:ext cx="5184" cy="720"/>
            </a:xfrm>
            <a:prstGeom prst="rect">
              <a:avLst/>
            </a:prstGeom>
            <a:grp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p:spPr>
          <p:txBody>
            <a:bodyPr anchor="ct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defRPr/>
              </a:pPr>
              <a:r>
                <a:rPr lang="tr-TR" sz="3200" b="1" dirty="0" smtClean="0">
                  <a:solidFill>
                    <a:schemeClr val="bg1"/>
                  </a:solidFill>
                  <a:effectLst>
                    <a:outerShdw blurRad="38100" dist="38100" dir="2700000" algn="tl">
                      <a:srgbClr val="C0C0C0"/>
                    </a:outerShdw>
                  </a:effectLst>
                  <a:latin typeface="Calibri" pitchFamily="34" charset="0"/>
                </a:rPr>
                <a:t>OFİS MOBİLYALARI SEKTÖRÜNÜN GÜÇLÜ ÇATISI</a:t>
              </a:r>
              <a:endParaRPr lang="tr-TR" sz="3200" dirty="0">
                <a:solidFill>
                  <a:schemeClr val="bg1"/>
                </a:solidFill>
                <a:effectLst>
                  <a:outerShdw blurRad="38100" dist="38100" dir="2700000" algn="tl">
                    <a:srgbClr val="C0C0C0"/>
                  </a:outerShdw>
                </a:effectLst>
                <a:latin typeface="Calibri" pitchFamily="34" charset="0"/>
              </a:endParaRPr>
            </a:p>
          </p:txBody>
        </p:sp>
      </p:grpSp>
    </p:spTree>
    <p:extLst>
      <p:ext uri="{BB962C8B-B14F-4D97-AF65-F5344CB8AC3E}">
        <p14:creationId xmlns:p14="http://schemas.microsoft.com/office/powerpoint/2010/main" val="1529157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pic>
        <p:nvPicPr>
          <p:cNvPr id="4" name="Resim 3"/>
          <p:cNvPicPr>
            <a:picLocks noChangeAspect="1"/>
          </p:cNvPicPr>
          <p:nvPr/>
        </p:nvPicPr>
        <p:blipFill>
          <a:blip r:embed="rId4"/>
          <a:stretch>
            <a:fillRect/>
          </a:stretch>
        </p:blipFill>
        <p:spPr>
          <a:xfrm>
            <a:off x="5977719" y="2085389"/>
            <a:ext cx="5882184" cy="2871465"/>
          </a:xfrm>
          <a:prstGeom prst="rect">
            <a:avLst/>
          </a:prstGeom>
        </p:spPr>
      </p:pic>
      <p:sp>
        <p:nvSpPr>
          <p:cNvPr id="10" name="Yuvarlatılmış Dikdörtgen 9"/>
          <p:cNvSpPr/>
          <p:nvPr/>
        </p:nvSpPr>
        <p:spPr>
          <a:xfrm>
            <a:off x="2060222" y="1460311"/>
            <a:ext cx="3821963" cy="4121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Türkiye’nin </a:t>
            </a:r>
            <a:r>
              <a:rPr lang="tr-TR" sz="2800" b="1" dirty="0" smtClean="0"/>
              <a:t>dünyaya </a:t>
            </a:r>
            <a:r>
              <a:rPr lang="tr-TR" sz="2800" b="1" dirty="0"/>
              <a:t>anlattığı hikayesi imalattaki gücüyle başlıyor, ihracattaki potansiyeli ile devam ediyor..</a:t>
            </a:r>
          </a:p>
        </p:txBody>
      </p:sp>
    </p:spTree>
    <p:extLst>
      <p:ext uri="{BB962C8B-B14F-4D97-AF65-F5344CB8AC3E}">
        <p14:creationId xmlns:p14="http://schemas.microsoft.com/office/powerpoint/2010/main" val="213904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pic>
        <p:nvPicPr>
          <p:cNvPr id="4" name="Resim 3"/>
          <p:cNvPicPr>
            <a:picLocks noChangeAspect="1"/>
          </p:cNvPicPr>
          <p:nvPr/>
        </p:nvPicPr>
        <p:blipFill>
          <a:blip r:embed="rId4"/>
          <a:stretch>
            <a:fillRect/>
          </a:stretch>
        </p:blipFill>
        <p:spPr>
          <a:xfrm>
            <a:off x="1941959" y="1498444"/>
            <a:ext cx="9710400" cy="4083490"/>
          </a:xfrm>
          <a:prstGeom prst="rect">
            <a:avLst/>
          </a:prstGeom>
        </p:spPr>
      </p:pic>
      <p:pic>
        <p:nvPicPr>
          <p:cNvPr id="5" name="Resim 4"/>
          <p:cNvPicPr>
            <a:picLocks noChangeAspect="1"/>
          </p:cNvPicPr>
          <p:nvPr/>
        </p:nvPicPr>
        <p:blipFill>
          <a:blip r:embed="rId5">
            <a:duotone>
              <a:schemeClr val="accent1">
                <a:shade val="45000"/>
                <a:satMod val="135000"/>
              </a:schemeClr>
              <a:prstClr val="white"/>
            </a:duotone>
          </a:blip>
          <a:stretch>
            <a:fillRect/>
          </a:stretch>
        </p:blipFill>
        <p:spPr>
          <a:xfrm>
            <a:off x="4984624" y="1707895"/>
            <a:ext cx="4041998" cy="816935"/>
          </a:xfrm>
          <a:prstGeom prst="rect">
            <a:avLst/>
          </a:prstGeom>
          <a:noFill/>
        </p:spPr>
      </p:pic>
      <p:sp>
        <p:nvSpPr>
          <p:cNvPr id="6" name="Dikdörtgen 5"/>
          <p:cNvSpPr/>
          <p:nvPr/>
        </p:nvSpPr>
        <p:spPr>
          <a:xfrm>
            <a:off x="3294846" y="0"/>
            <a:ext cx="8622555" cy="1077218"/>
          </a:xfrm>
          <a:prstGeom prst="rect">
            <a:avLst/>
          </a:prstGeom>
        </p:spPr>
        <p:txBody>
          <a:bodyPr wrap="square">
            <a:spAutoFit/>
          </a:bodyPr>
          <a:lstStyle/>
          <a:p>
            <a:pPr algn="ctr"/>
            <a:r>
              <a:rPr lang="tr-TR" sz="3200" b="1" dirty="0" smtClean="0">
                <a:solidFill>
                  <a:srgbClr val="C11D1D"/>
                </a:solidFill>
                <a:latin typeface="+mj-lt"/>
              </a:rPr>
              <a:t>DÜNYA MOBİLYA ÜRETİMİ</a:t>
            </a:r>
          </a:p>
          <a:p>
            <a:pPr algn="ctr"/>
            <a:r>
              <a:rPr lang="tr-TR" sz="3200" b="1" dirty="0" smtClean="0">
                <a:solidFill>
                  <a:srgbClr val="C11D1D"/>
                </a:solidFill>
                <a:latin typeface="+mj-lt"/>
              </a:rPr>
              <a:t>2014</a:t>
            </a:r>
            <a:endParaRPr lang="en-US" sz="3200" b="1" dirty="0">
              <a:solidFill>
                <a:srgbClr val="C11D1D"/>
              </a:solidFill>
              <a:latin typeface="+mj-lt"/>
            </a:endParaRPr>
          </a:p>
        </p:txBody>
      </p:sp>
      <p:sp>
        <p:nvSpPr>
          <p:cNvPr id="8" name="Yuvarlatılmış Dikdörtgen 7"/>
          <p:cNvSpPr/>
          <p:nvPr/>
        </p:nvSpPr>
        <p:spPr>
          <a:xfrm>
            <a:off x="2975212" y="5691116"/>
            <a:ext cx="8666329"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2014 YILINDA DÜNYA MOBİLYA ÜRETİMİNİN </a:t>
            </a:r>
            <a:r>
              <a:rPr lang="tr-TR" sz="2800" b="1" dirty="0" smtClean="0"/>
              <a:t>50 </a:t>
            </a:r>
            <a:r>
              <a:rPr lang="tr-TR" b="1" dirty="0" smtClean="0"/>
              <a:t>MİLYAR USD’ LIK KISMI</a:t>
            </a:r>
            <a:endParaRPr lang="tr-TR" b="1" dirty="0">
              <a:solidFill>
                <a:schemeClr val="dk1"/>
              </a:solidFill>
            </a:endParaRPr>
          </a:p>
          <a:p>
            <a:pPr algn="ctr"/>
            <a:r>
              <a:rPr lang="tr-TR" b="1" dirty="0" smtClean="0">
                <a:effectLst>
                  <a:outerShdw blurRad="38100" dist="38100" dir="2700000" algn="tl">
                    <a:srgbClr val="000000">
                      <a:alpha val="43137"/>
                    </a:srgbClr>
                  </a:outerShdw>
                </a:effectLst>
              </a:rPr>
              <a:t>OFİS MOBİLYALARI SEKTÖRÜ TARAFINDAN GERÇEKLEŞTİRİLMİŞTİR!!!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2597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pic>
        <p:nvPicPr>
          <p:cNvPr id="7" name="Resim 6"/>
          <p:cNvPicPr>
            <a:picLocks noChangeAspect="1"/>
          </p:cNvPicPr>
          <p:nvPr/>
        </p:nvPicPr>
        <p:blipFill>
          <a:blip r:embed="rId4"/>
          <a:stretch>
            <a:fillRect/>
          </a:stretch>
        </p:blipFill>
        <p:spPr>
          <a:xfrm>
            <a:off x="1591456" y="1473921"/>
            <a:ext cx="10373261" cy="4110462"/>
          </a:xfrm>
          <a:prstGeom prst="rect">
            <a:avLst/>
          </a:prstGeom>
        </p:spPr>
      </p:pic>
      <p:sp>
        <p:nvSpPr>
          <p:cNvPr id="10" name="Dikdörtgen 9"/>
          <p:cNvSpPr/>
          <p:nvPr/>
        </p:nvSpPr>
        <p:spPr>
          <a:xfrm>
            <a:off x="3230550" y="0"/>
            <a:ext cx="8865916" cy="1077218"/>
          </a:xfrm>
          <a:prstGeom prst="rect">
            <a:avLst/>
          </a:prstGeom>
        </p:spPr>
        <p:txBody>
          <a:bodyPr wrap="square">
            <a:spAutoFit/>
          </a:bodyPr>
          <a:lstStyle/>
          <a:p>
            <a:pPr lvl="0" algn="ctr"/>
            <a:r>
              <a:rPr lang="en-US" sz="3200" b="1" dirty="0">
                <a:solidFill>
                  <a:srgbClr val="C11D1D"/>
                </a:solidFill>
                <a:latin typeface="Corbel" panose="020B0503020204020204" pitchFamily="34" charset="0"/>
              </a:rPr>
              <a:t>TÜRKİYE MOBİLYA </a:t>
            </a:r>
            <a:r>
              <a:rPr lang="en-US" sz="3200" b="1" dirty="0" smtClean="0">
                <a:solidFill>
                  <a:srgbClr val="C11D1D"/>
                </a:solidFill>
                <a:latin typeface="Corbel" panose="020B0503020204020204" pitchFamily="34" charset="0"/>
              </a:rPr>
              <a:t>ÜRETİM</a:t>
            </a:r>
            <a:r>
              <a:rPr lang="tr-TR" sz="3200" b="1" dirty="0" smtClean="0">
                <a:solidFill>
                  <a:srgbClr val="C11D1D"/>
                </a:solidFill>
                <a:latin typeface="Corbel" panose="020B0503020204020204" pitchFamily="34" charset="0"/>
              </a:rPr>
              <a:t>İ</a:t>
            </a:r>
            <a:endParaRPr lang="en-US" sz="3200" b="1" dirty="0">
              <a:solidFill>
                <a:srgbClr val="C11D1D"/>
              </a:solidFill>
              <a:latin typeface="Corbel" panose="020B0503020204020204" pitchFamily="34" charset="0"/>
            </a:endParaRPr>
          </a:p>
          <a:p>
            <a:pPr lvl="0" algn="ctr"/>
            <a:r>
              <a:rPr lang="en-US" sz="3200" b="1" dirty="0">
                <a:solidFill>
                  <a:srgbClr val="C11D1D"/>
                </a:solidFill>
                <a:latin typeface="Corbel" panose="020B0503020204020204" pitchFamily="34" charset="0"/>
              </a:rPr>
              <a:t>2005- 2014</a:t>
            </a:r>
          </a:p>
        </p:txBody>
      </p:sp>
      <p:sp>
        <p:nvSpPr>
          <p:cNvPr id="12" name="Yuvarlatılmış Dikdörtgen 11"/>
          <p:cNvSpPr/>
          <p:nvPr/>
        </p:nvSpPr>
        <p:spPr>
          <a:xfrm>
            <a:off x="2975212" y="5691116"/>
            <a:ext cx="8666329"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2014 YILINDA TÜRKİYE MOBİLYA ÜRETİMİNİN  </a:t>
            </a:r>
            <a:r>
              <a:rPr lang="tr-TR" sz="2400" b="1" dirty="0" smtClean="0">
                <a:effectLst>
                  <a:outerShdw blurRad="38100" dist="38100" dir="2700000" algn="tl">
                    <a:srgbClr val="000000">
                      <a:alpha val="43137"/>
                    </a:srgbClr>
                  </a:outerShdw>
                </a:effectLst>
              </a:rPr>
              <a:t>%15’İ  (</a:t>
            </a:r>
            <a:r>
              <a:rPr lang="tr-TR" sz="2800" b="1" dirty="0">
                <a:effectLst>
                  <a:outerShdw blurRad="38100" dist="38100" dir="2700000" algn="tl">
                    <a:srgbClr val="000000">
                      <a:alpha val="43137"/>
                    </a:srgbClr>
                  </a:outerShdw>
                </a:effectLst>
              </a:rPr>
              <a:t>920</a:t>
            </a:r>
            <a:r>
              <a:rPr lang="tr-TR" b="1" dirty="0">
                <a:effectLst>
                  <a:outerShdw blurRad="38100" dist="38100" dir="2700000" algn="tl">
                    <a:srgbClr val="000000">
                      <a:alpha val="43137"/>
                    </a:srgbClr>
                  </a:outerShdw>
                </a:effectLst>
              </a:rPr>
              <a:t> MİLYON </a:t>
            </a:r>
            <a:r>
              <a:rPr lang="tr-TR" b="1" dirty="0" smtClean="0">
                <a:effectLst>
                  <a:outerShdw blurRad="38100" dist="38100" dir="2700000" algn="tl">
                    <a:srgbClr val="000000">
                      <a:alpha val="43137"/>
                    </a:srgbClr>
                  </a:outerShdw>
                </a:effectLst>
              </a:rPr>
              <a:t>USD)       OFİS MOBİLYALARI SEKTÖRÜ TARAFINDAN GERÇEKLEŞTİRİLMİŞTİR !!!</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6467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pic>
        <p:nvPicPr>
          <p:cNvPr id="4" name="Resim 3"/>
          <p:cNvPicPr>
            <a:picLocks noChangeAspect="1"/>
          </p:cNvPicPr>
          <p:nvPr/>
        </p:nvPicPr>
        <p:blipFill>
          <a:blip r:embed="rId4"/>
          <a:stretch>
            <a:fillRect/>
          </a:stretch>
        </p:blipFill>
        <p:spPr>
          <a:xfrm>
            <a:off x="2474847" y="1378767"/>
            <a:ext cx="8790718" cy="4053042"/>
          </a:xfrm>
          <a:prstGeom prst="rect">
            <a:avLst/>
          </a:prstGeom>
        </p:spPr>
      </p:pic>
      <p:sp>
        <p:nvSpPr>
          <p:cNvPr id="5" name="Dikdörtgen 4"/>
          <p:cNvSpPr/>
          <p:nvPr/>
        </p:nvSpPr>
        <p:spPr>
          <a:xfrm>
            <a:off x="3230550" y="-54091"/>
            <a:ext cx="8961450" cy="1077218"/>
          </a:xfrm>
          <a:prstGeom prst="rect">
            <a:avLst/>
          </a:prstGeom>
        </p:spPr>
        <p:txBody>
          <a:bodyPr wrap="square">
            <a:spAutoFit/>
          </a:bodyPr>
          <a:lstStyle/>
          <a:p>
            <a:pPr lvl="0" algn="ctr"/>
            <a:r>
              <a:rPr lang="tr-TR" sz="3200" b="1" dirty="0" smtClean="0">
                <a:solidFill>
                  <a:srgbClr val="C11D1D"/>
                </a:solidFill>
                <a:latin typeface="Corbel" panose="020B0503020204020204" pitchFamily="34" charset="0"/>
              </a:rPr>
              <a:t>DÜNYA</a:t>
            </a:r>
            <a:r>
              <a:rPr lang="en-US" sz="3200" b="1" dirty="0" smtClean="0">
                <a:solidFill>
                  <a:srgbClr val="C11D1D"/>
                </a:solidFill>
                <a:latin typeface="Corbel" panose="020B0503020204020204" pitchFamily="34" charset="0"/>
              </a:rPr>
              <a:t> </a:t>
            </a:r>
            <a:r>
              <a:rPr lang="en-US" sz="3200" b="1" dirty="0">
                <a:solidFill>
                  <a:srgbClr val="C11D1D"/>
                </a:solidFill>
                <a:latin typeface="Corbel" panose="020B0503020204020204" pitchFamily="34" charset="0"/>
              </a:rPr>
              <a:t>MOBİLYA </a:t>
            </a:r>
            <a:r>
              <a:rPr lang="tr-TR" sz="3200" b="1" dirty="0" smtClean="0">
                <a:solidFill>
                  <a:srgbClr val="C11D1D"/>
                </a:solidFill>
                <a:latin typeface="Corbel" panose="020B0503020204020204" pitchFamily="34" charset="0"/>
              </a:rPr>
              <a:t>TİCARET HACMİ</a:t>
            </a:r>
            <a:endParaRPr lang="en-US" sz="3200" b="1" dirty="0">
              <a:solidFill>
                <a:srgbClr val="C11D1D"/>
              </a:solidFill>
              <a:latin typeface="Corbel" panose="020B0503020204020204" pitchFamily="34" charset="0"/>
            </a:endParaRPr>
          </a:p>
          <a:p>
            <a:pPr lvl="0" algn="ctr"/>
            <a:r>
              <a:rPr lang="en-US" sz="3200" b="1" dirty="0">
                <a:solidFill>
                  <a:srgbClr val="C11D1D"/>
                </a:solidFill>
                <a:latin typeface="Corbel" panose="020B0503020204020204" pitchFamily="34" charset="0"/>
              </a:rPr>
              <a:t>2005- </a:t>
            </a:r>
            <a:r>
              <a:rPr lang="en-US" sz="3200" b="1" dirty="0" smtClean="0">
                <a:solidFill>
                  <a:srgbClr val="C11D1D"/>
                </a:solidFill>
                <a:latin typeface="Corbel" panose="020B0503020204020204" pitchFamily="34" charset="0"/>
              </a:rPr>
              <a:t>201</a:t>
            </a:r>
            <a:r>
              <a:rPr lang="tr-TR" sz="3200" b="1" dirty="0">
                <a:solidFill>
                  <a:srgbClr val="C11D1D"/>
                </a:solidFill>
                <a:latin typeface="Corbel" panose="020B0503020204020204" pitchFamily="34" charset="0"/>
              </a:rPr>
              <a:t>6</a:t>
            </a:r>
            <a:endParaRPr lang="en-US" sz="3200" b="1" dirty="0">
              <a:solidFill>
                <a:srgbClr val="C11D1D"/>
              </a:solidFill>
              <a:latin typeface="Corbel" panose="020B0503020204020204" pitchFamily="34" charset="0"/>
            </a:endParaRPr>
          </a:p>
        </p:txBody>
      </p:sp>
      <p:sp>
        <p:nvSpPr>
          <p:cNvPr id="6" name="Yuvarlatılmış Dikdörtgen 5"/>
          <p:cNvSpPr/>
          <p:nvPr/>
        </p:nvSpPr>
        <p:spPr>
          <a:xfrm>
            <a:off x="2975212" y="5691116"/>
            <a:ext cx="8666329"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2015 YILINDA DÜNYA MOBİLYA TİCARETİNİN </a:t>
            </a:r>
            <a:r>
              <a:rPr lang="tr-TR" sz="2800" b="1" dirty="0" smtClean="0">
                <a:effectLst>
                  <a:outerShdw blurRad="38100" dist="38100" dir="2700000" algn="tl">
                    <a:srgbClr val="000000">
                      <a:alpha val="43137"/>
                    </a:srgbClr>
                  </a:outerShdw>
                </a:effectLst>
              </a:rPr>
              <a:t>9,3</a:t>
            </a:r>
            <a:r>
              <a:rPr lang="tr-TR" b="1" dirty="0" smtClean="0">
                <a:effectLst>
                  <a:outerShdw blurRad="38100" dist="38100" dir="2700000" algn="tl">
                    <a:srgbClr val="000000">
                      <a:alpha val="43137"/>
                    </a:srgbClr>
                  </a:outerShdw>
                </a:effectLst>
              </a:rPr>
              <a:t> MİLYAR DOLARLIK KISMI        OFİS MOBİLYALARI SEKTÖRÜ TARAFINDAN GERÇEKLEŞTİRİLMİŞTİR !!!</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7024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graphicFrame>
        <p:nvGraphicFramePr>
          <p:cNvPr id="6" name="Grafik 5"/>
          <p:cNvGraphicFramePr>
            <a:graphicFrameLocks/>
          </p:cNvGraphicFramePr>
          <p:nvPr>
            <p:extLst>
              <p:ext uri="{D42A27DB-BD31-4B8C-83A1-F6EECF244321}">
                <p14:modId xmlns:p14="http://schemas.microsoft.com/office/powerpoint/2010/main" val="2623273730"/>
              </p:ext>
            </p:extLst>
          </p:nvPr>
        </p:nvGraphicFramePr>
        <p:xfrm>
          <a:off x="2391212" y="1519311"/>
          <a:ext cx="8857397"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 name="Dikdörtgen 1"/>
          <p:cNvSpPr/>
          <p:nvPr/>
        </p:nvSpPr>
        <p:spPr>
          <a:xfrm>
            <a:off x="3230550" y="42301"/>
            <a:ext cx="8611737" cy="1077218"/>
          </a:xfrm>
          <a:prstGeom prst="rect">
            <a:avLst/>
          </a:prstGeom>
        </p:spPr>
        <p:txBody>
          <a:bodyPr wrap="square">
            <a:spAutoFit/>
          </a:bodyPr>
          <a:lstStyle/>
          <a:p>
            <a:pPr lvl="0" algn="ctr"/>
            <a:r>
              <a:rPr lang="tr-TR" sz="3200" b="1" dirty="0">
                <a:solidFill>
                  <a:srgbClr val="C11D1D"/>
                </a:solidFill>
                <a:latin typeface="Corbel" panose="020B0503020204020204" pitchFamily="34" charset="0"/>
              </a:rPr>
              <a:t>DÜNYA</a:t>
            </a:r>
            <a:r>
              <a:rPr lang="en-US" sz="3200" b="1" dirty="0">
                <a:solidFill>
                  <a:srgbClr val="C11D1D"/>
                </a:solidFill>
                <a:latin typeface="Corbel" panose="020B0503020204020204" pitchFamily="34" charset="0"/>
              </a:rPr>
              <a:t> </a:t>
            </a:r>
            <a:r>
              <a:rPr lang="tr-TR" sz="3200" b="1" dirty="0" smtClean="0">
                <a:solidFill>
                  <a:srgbClr val="C11D1D"/>
                </a:solidFill>
                <a:latin typeface="Corbel" panose="020B0503020204020204" pitchFamily="34" charset="0"/>
              </a:rPr>
              <a:t>OFİS </a:t>
            </a:r>
            <a:r>
              <a:rPr lang="en-US" sz="3200" b="1" dirty="0" smtClean="0">
                <a:solidFill>
                  <a:srgbClr val="C11D1D"/>
                </a:solidFill>
                <a:latin typeface="Corbel" panose="020B0503020204020204" pitchFamily="34" charset="0"/>
              </a:rPr>
              <a:t>MOBİLYA</a:t>
            </a:r>
            <a:r>
              <a:rPr lang="tr-TR" sz="3200" b="1" dirty="0" smtClean="0">
                <a:solidFill>
                  <a:srgbClr val="C11D1D"/>
                </a:solidFill>
                <a:latin typeface="Corbel" panose="020B0503020204020204" pitchFamily="34" charset="0"/>
              </a:rPr>
              <a:t>LARI </a:t>
            </a:r>
            <a:r>
              <a:rPr lang="en-US" sz="3200" b="1" dirty="0" smtClean="0">
                <a:solidFill>
                  <a:srgbClr val="C11D1D"/>
                </a:solidFill>
                <a:latin typeface="Corbel" panose="020B0503020204020204" pitchFamily="34" charset="0"/>
              </a:rPr>
              <a:t> </a:t>
            </a:r>
            <a:r>
              <a:rPr lang="tr-TR" sz="3200" b="1" dirty="0">
                <a:solidFill>
                  <a:srgbClr val="C11D1D"/>
                </a:solidFill>
                <a:latin typeface="Corbel" panose="020B0503020204020204" pitchFamily="34" charset="0"/>
              </a:rPr>
              <a:t>TİCARET HACMİ</a:t>
            </a:r>
            <a:endParaRPr lang="en-US" sz="3200" b="1" dirty="0">
              <a:solidFill>
                <a:srgbClr val="C11D1D"/>
              </a:solidFill>
              <a:latin typeface="Corbel" panose="020B0503020204020204" pitchFamily="34" charset="0"/>
            </a:endParaRPr>
          </a:p>
          <a:p>
            <a:pPr lvl="0" algn="ctr"/>
            <a:r>
              <a:rPr lang="en-US" sz="3200" b="1" dirty="0">
                <a:solidFill>
                  <a:srgbClr val="C11D1D"/>
                </a:solidFill>
                <a:latin typeface="Corbel" panose="020B0503020204020204" pitchFamily="34" charset="0"/>
              </a:rPr>
              <a:t>2005- 201</a:t>
            </a:r>
            <a:r>
              <a:rPr lang="tr-TR" sz="3200" b="1" dirty="0">
                <a:solidFill>
                  <a:srgbClr val="C11D1D"/>
                </a:solidFill>
                <a:latin typeface="Corbel" panose="020B0503020204020204" pitchFamily="34" charset="0"/>
              </a:rPr>
              <a:t>6</a:t>
            </a:r>
            <a:endParaRPr lang="en-US" sz="3200" b="1" dirty="0">
              <a:solidFill>
                <a:srgbClr val="C11D1D"/>
              </a:solidFill>
              <a:latin typeface="Corbel" panose="020B0503020204020204" pitchFamily="34" charset="0"/>
            </a:endParaRPr>
          </a:p>
        </p:txBody>
      </p:sp>
      <p:sp>
        <p:nvSpPr>
          <p:cNvPr id="7" name="Metin kutusu 6"/>
          <p:cNvSpPr txBox="1"/>
          <p:nvPr/>
        </p:nvSpPr>
        <p:spPr>
          <a:xfrm>
            <a:off x="2489686" y="1519311"/>
            <a:ext cx="1678675" cy="307777"/>
          </a:xfrm>
          <a:prstGeom prst="rect">
            <a:avLst/>
          </a:prstGeom>
          <a:noFill/>
        </p:spPr>
        <p:txBody>
          <a:bodyPr wrap="square" rtlCol="0">
            <a:spAutoFit/>
          </a:bodyPr>
          <a:lstStyle/>
          <a:p>
            <a:r>
              <a:rPr lang="tr-TR" sz="1400" b="1" dirty="0" smtClean="0"/>
              <a:t>Milyar USD</a:t>
            </a:r>
            <a:endParaRPr lang="tr-TR" sz="1400" b="1" dirty="0"/>
          </a:p>
        </p:txBody>
      </p:sp>
      <p:sp>
        <p:nvSpPr>
          <p:cNvPr id="8" name="Yuvarlatılmış Dikdörtgen 7"/>
          <p:cNvSpPr/>
          <p:nvPr/>
        </p:nvSpPr>
        <p:spPr>
          <a:xfrm>
            <a:off x="2988860" y="5691116"/>
            <a:ext cx="8652681"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CSIL RAPORLARINA GÖRE </a:t>
            </a:r>
            <a:r>
              <a:rPr lang="tr-TR" sz="2800" b="1" dirty="0" smtClean="0">
                <a:effectLst>
                  <a:outerShdw blurRad="38100" dist="38100" dir="2700000" algn="tl">
                    <a:srgbClr val="000000">
                      <a:alpha val="43137"/>
                    </a:srgbClr>
                  </a:outerShdw>
                </a:effectLst>
              </a:rPr>
              <a:t>2017</a:t>
            </a:r>
            <a:r>
              <a:rPr lang="tr-TR" b="1" dirty="0" smtClean="0">
                <a:effectLst>
                  <a:outerShdw blurRad="38100" dist="38100" dir="2700000" algn="tl">
                    <a:srgbClr val="000000">
                      <a:alpha val="43137"/>
                    </a:srgbClr>
                  </a:outerShdw>
                </a:effectLst>
              </a:rPr>
              <a:t> YILINDA DÜNYA OFİS MOBİLYA TİCARETİNİN </a:t>
            </a:r>
            <a:r>
              <a:rPr lang="tr-TR" sz="2800" b="1" dirty="0" smtClean="0">
                <a:effectLst>
                  <a:outerShdw blurRad="38100" dist="38100" dir="2700000" algn="tl">
                    <a:srgbClr val="000000">
                      <a:alpha val="43137"/>
                    </a:srgbClr>
                  </a:outerShdw>
                </a:effectLst>
              </a:rPr>
              <a:t>10 </a:t>
            </a:r>
            <a:r>
              <a:rPr lang="tr-TR" b="1" dirty="0" smtClean="0">
                <a:effectLst>
                  <a:outerShdw blurRad="38100" dist="38100" dir="2700000" algn="tl">
                    <a:srgbClr val="000000">
                      <a:alpha val="43137"/>
                    </a:srgbClr>
                  </a:outerShdw>
                </a:effectLst>
              </a:rPr>
              <a:t>MİLYAR DOLAR  OLACAĞI  ÖNGÖRÜLMEKTEDİR!!!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3286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sp>
        <p:nvSpPr>
          <p:cNvPr id="5" name="Dikdörtgen 4"/>
          <p:cNvSpPr/>
          <p:nvPr/>
        </p:nvSpPr>
        <p:spPr>
          <a:xfrm>
            <a:off x="3230550" y="-54091"/>
            <a:ext cx="8961450" cy="1077218"/>
          </a:xfrm>
          <a:prstGeom prst="rect">
            <a:avLst/>
          </a:prstGeom>
        </p:spPr>
        <p:txBody>
          <a:bodyPr wrap="square">
            <a:spAutoFit/>
          </a:bodyPr>
          <a:lstStyle/>
          <a:p>
            <a:pPr algn="ctr"/>
            <a:r>
              <a:rPr lang="tr-TR" sz="3200" b="1" dirty="0">
                <a:solidFill>
                  <a:srgbClr val="C11D1D"/>
                </a:solidFill>
                <a:latin typeface="Corbel" panose="020B0503020204020204" pitchFamily="34" charset="0"/>
              </a:rPr>
              <a:t>2015 YILI</a:t>
            </a:r>
            <a:endParaRPr lang="en-US" sz="3200" b="1" dirty="0">
              <a:solidFill>
                <a:srgbClr val="C11D1D"/>
              </a:solidFill>
              <a:latin typeface="Corbel" panose="020B0503020204020204" pitchFamily="34" charset="0"/>
            </a:endParaRPr>
          </a:p>
          <a:p>
            <a:pPr lvl="0" algn="ctr"/>
            <a:r>
              <a:rPr lang="tr-TR" sz="3200" b="1" dirty="0" smtClean="0">
                <a:solidFill>
                  <a:srgbClr val="C11D1D"/>
                </a:solidFill>
                <a:latin typeface="Corbel" panose="020B0503020204020204" pitchFamily="34" charset="0"/>
              </a:rPr>
              <a:t>DÜNYA</a:t>
            </a:r>
            <a:r>
              <a:rPr lang="en-US" sz="3200" b="1" dirty="0" smtClean="0">
                <a:solidFill>
                  <a:srgbClr val="C11D1D"/>
                </a:solidFill>
                <a:latin typeface="Corbel" panose="020B0503020204020204" pitchFamily="34" charset="0"/>
              </a:rPr>
              <a:t> </a:t>
            </a:r>
            <a:r>
              <a:rPr lang="en-US" sz="3200" b="1" dirty="0">
                <a:solidFill>
                  <a:srgbClr val="C11D1D"/>
                </a:solidFill>
                <a:latin typeface="Corbel" panose="020B0503020204020204" pitchFamily="34" charset="0"/>
              </a:rPr>
              <a:t>MOBİLYA </a:t>
            </a:r>
            <a:r>
              <a:rPr lang="tr-TR" sz="3200" b="1" dirty="0" smtClean="0">
                <a:solidFill>
                  <a:srgbClr val="C11D1D"/>
                </a:solidFill>
                <a:latin typeface="Corbel" panose="020B0503020204020204" pitchFamily="34" charset="0"/>
              </a:rPr>
              <a:t>İHRACATI</a:t>
            </a:r>
            <a:endParaRPr lang="en-US" sz="3200" b="1" dirty="0">
              <a:solidFill>
                <a:srgbClr val="C11D1D"/>
              </a:solidFill>
              <a:latin typeface="Corbel" panose="020B0503020204020204" pitchFamily="34" charset="0"/>
            </a:endParaRPr>
          </a:p>
        </p:txBody>
      </p:sp>
      <p:sp>
        <p:nvSpPr>
          <p:cNvPr id="6" name="Yuvarlatılmış Dikdörtgen 5"/>
          <p:cNvSpPr/>
          <p:nvPr/>
        </p:nvSpPr>
        <p:spPr>
          <a:xfrm>
            <a:off x="2975212" y="5919839"/>
            <a:ext cx="8666329"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2015 YILINDA DÜNYA MOBİLYA TİCARETİNİN </a:t>
            </a:r>
            <a:r>
              <a:rPr lang="tr-TR" sz="2800" b="1" dirty="0" smtClean="0">
                <a:effectLst>
                  <a:outerShdw blurRad="38100" dist="38100" dir="2700000" algn="tl">
                    <a:srgbClr val="000000">
                      <a:alpha val="43137"/>
                    </a:srgbClr>
                  </a:outerShdw>
                </a:effectLst>
              </a:rPr>
              <a:t>9,3</a:t>
            </a:r>
            <a:r>
              <a:rPr lang="tr-TR" b="1" dirty="0" smtClean="0">
                <a:effectLst>
                  <a:outerShdw blurRad="38100" dist="38100" dir="2700000" algn="tl">
                    <a:srgbClr val="000000">
                      <a:alpha val="43137"/>
                    </a:srgbClr>
                  </a:outerShdw>
                </a:effectLst>
              </a:rPr>
              <a:t> MİLYAR DOLARLIK KISMI İSE OFİS MOBİLYALARI SEKTÖRÜ TARAFINDAN GERÇEKLEŞTİRİLMİŞTİR !!!</a:t>
            </a:r>
            <a:endParaRPr lang="tr-TR" b="1" dirty="0">
              <a:effectLst>
                <a:outerShdw blurRad="38100" dist="38100" dir="2700000" algn="tl">
                  <a:srgbClr val="000000">
                    <a:alpha val="43137"/>
                  </a:srgbClr>
                </a:outerShdw>
              </a:effectLst>
            </a:endParaRPr>
          </a:p>
        </p:txBody>
      </p:sp>
      <p:graphicFrame>
        <p:nvGraphicFramePr>
          <p:cNvPr id="7" name="Grafik 6"/>
          <p:cNvGraphicFramePr>
            <a:graphicFrameLocks/>
          </p:cNvGraphicFramePr>
          <p:nvPr>
            <p:extLst>
              <p:ext uri="{D42A27DB-BD31-4B8C-83A1-F6EECF244321}">
                <p14:modId xmlns:p14="http://schemas.microsoft.com/office/powerpoint/2010/main" val="575705226"/>
              </p:ext>
            </p:extLst>
          </p:nvPr>
        </p:nvGraphicFramePr>
        <p:xfrm>
          <a:off x="2975212" y="1215910"/>
          <a:ext cx="8173162" cy="47388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1961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graphicFrame>
        <p:nvGraphicFramePr>
          <p:cNvPr id="4" name="Grafik 3"/>
          <p:cNvGraphicFramePr/>
          <p:nvPr>
            <p:extLst>
              <p:ext uri="{D42A27DB-BD31-4B8C-83A1-F6EECF244321}">
                <p14:modId xmlns:p14="http://schemas.microsoft.com/office/powerpoint/2010/main" val="3064776335"/>
              </p:ext>
            </p:extLst>
          </p:nvPr>
        </p:nvGraphicFramePr>
        <p:xfrm>
          <a:off x="1992573" y="724090"/>
          <a:ext cx="9635319" cy="5021617"/>
        </p:xfrm>
        <a:graphic>
          <a:graphicData uri="http://schemas.openxmlformats.org/drawingml/2006/chart">
            <c:chart xmlns:c="http://schemas.openxmlformats.org/drawingml/2006/chart" xmlns:r="http://schemas.openxmlformats.org/officeDocument/2006/relationships" r:id="rId4"/>
          </a:graphicData>
        </a:graphic>
      </p:graphicFrame>
      <p:sp>
        <p:nvSpPr>
          <p:cNvPr id="2" name="Dikdörtgen 1"/>
          <p:cNvSpPr/>
          <p:nvPr/>
        </p:nvSpPr>
        <p:spPr>
          <a:xfrm>
            <a:off x="3230550" y="0"/>
            <a:ext cx="8820423" cy="954107"/>
          </a:xfrm>
          <a:prstGeom prst="rect">
            <a:avLst/>
          </a:prstGeom>
        </p:spPr>
        <p:txBody>
          <a:bodyPr wrap="square">
            <a:spAutoFit/>
          </a:bodyPr>
          <a:lstStyle/>
          <a:p>
            <a:pPr algn="ctr"/>
            <a:r>
              <a:rPr lang="en-US" sz="2800" b="1" dirty="0">
                <a:solidFill>
                  <a:srgbClr val="C11D1D"/>
                </a:solidFill>
                <a:latin typeface="Corbel" panose="020B0503020204020204" pitchFamily="34" charset="0"/>
              </a:rPr>
              <a:t>DÜNYA MOBİLYA İHRACAT ORANLARI </a:t>
            </a:r>
            <a:endParaRPr lang="tr-TR" sz="2800" b="1" dirty="0" smtClean="0">
              <a:solidFill>
                <a:srgbClr val="C11D1D"/>
              </a:solidFill>
              <a:latin typeface="Corbel" panose="020B0503020204020204" pitchFamily="34" charset="0"/>
            </a:endParaRPr>
          </a:p>
          <a:p>
            <a:pPr algn="ctr"/>
            <a:r>
              <a:rPr lang="en-US" sz="2800" b="1" dirty="0" smtClean="0">
                <a:solidFill>
                  <a:srgbClr val="C11D1D"/>
                </a:solidFill>
                <a:latin typeface="Corbel" panose="020B0503020204020204" pitchFamily="34" charset="0"/>
              </a:rPr>
              <a:t>2015</a:t>
            </a:r>
            <a:endParaRPr lang="en-US" sz="2800" b="1" dirty="0">
              <a:solidFill>
                <a:srgbClr val="C11D1D"/>
              </a:solidFill>
              <a:latin typeface="Corbel" panose="020B0503020204020204" pitchFamily="34" charset="0"/>
            </a:endParaRPr>
          </a:p>
        </p:txBody>
      </p:sp>
      <p:sp>
        <p:nvSpPr>
          <p:cNvPr id="6" name="Yuvarlatılmış Dikdörtgen 5"/>
          <p:cNvSpPr/>
          <p:nvPr/>
        </p:nvSpPr>
        <p:spPr>
          <a:xfrm>
            <a:off x="2347414" y="5903413"/>
            <a:ext cx="9280477"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latin typeface="Calibri" panose="020F0502020204030204" pitchFamily="34" charset="0"/>
              </a:rPr>
              <a:t>TÜRKİYE MOBİLYA SEKTÖRÜ </a:t>
            </a:r>
            <a:r>
              <a:rPr lang="tr-TR" b="1" dirty="0" smtClean="0">
                <a:effectLst>
                  <a:outerShdw blurRad="38100" dist="38100" dir="2700000" algn="tl">
                    <a:srgbClr val="000000">
                      <a:alpha val="43137"/>
                    </a:srgbClr>
                  </a:outerShdw>
                </a:effectLst>
                <a:latin typeface="Calibri" panose="020F0502020204030204" pitchFamily="34" charset="0"/>
              </a:rPr>
              <a:t>2015 YILINDA YAPMIŞ OLDUĞU </a:t>
            </a:r>
          </a:p>
          <a:p>
            <a:pPr algn="ctr"/>
            <a:r>
              <a:rPr lang="tr-TR" b="1" dirty="0" smtClean="0">
                <a:effectLst>
                  <a:outerShdw blurRad="38100" dist="38100" dir="2700000" algn="tl">
                    <a:srgbClr val="000000">
                      <a:alpha val="43137"/>
                    </a:srgbClr>
                  </a:outerShdw>
                </a:effectLst>
                <a:latin typeface="Calibri" panose="020F0502020204030204" pitchFamily="34" charset="0"/>
              </a:rPr>
              <a:t>2 MİLYAR 315 MİLYON  DOLARLIK İHRACAT İLE DÜNYA MOBİLYA İHRACATINDA </a:t>
            </a:r>
            <a:r>
              <a:rPr lang="tr-TR" sz="2800" b="1" dirty="0">
                <a:solidFill>
                  <a:schemeClr val="bg1"/>
                </a:solidFill>
                <a:effectLst>
                  <a:outerShdw blurRad="38100" dist="38100" dir="2700000" algn="tl">
                    <a:srgbClr val="000000">
                      <a:alpha val="43137"/>
                    </a:srgbClr>
                  </a:outerShdw>
                </a:effectLst>
                <a:latin typeface="Calibri" panose="020F0502020204030204" pitchFamily="34" charset="0"/>
              </a:rPr>
              <a:t>12. </a:t>
            </a:r>
            <a:r>
              <a:rPr lang="tr-TR" b="1" dirty="0" smtClean="0">
                <a:effectLst>
                  <a:outerShdw blurRad="38100" dist="38100" dir="2700000" algn="tl">
                    <a:srgbClr val="000000">
                      <a:alpha val="43137"/>
                    </a:srgbClr>
                  </a:outerShdw>
                </a:effectLst>
                <a:latin typeface="Calibri" panose="020F0502020204030204" pitchFamily="34" charset="0"/>
              </a:rPr>
              <a:t>SIRADA…</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7850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4504"/>
            <a:ext cx="3278188" cy="1270001"/>
          </a:xfrm>
          <a:prstGeom prst="rect">
            <a:avLst/>
          </a:prstGeom>
        </p:spPr>
      </p:pic>
      <p:graphicFrame>
        <p:nvGraphicFramePr>
          <p:cNvPr id="4" name="Chart 4"/>
          <p:cNvGraphicFramePr>
            <a:graphicFrameLocks/>
          </p:cNvGraphicFramePr>
          <p:nvPr>
            <p:extLst>
              <p:ext uri="{D42A27DB-BD31-4B8C-83A1-F6EECF244321}">
                <p14:modId xmlns:p14="http://schemas.microsoft.com/office/powerpoint/2010/main" val="272298"/>
              </p:ext>
            </p:extLst>
          </p:nvPr>
        </p:nvGraphicFramePr>
        <p:xfrm>
          <a:off x="2756847" y="1370241"/>
          <a:ext cx="8136015" cy="3338237"/>
        </p:xfrm>
        <a:graphic>
          <a:graphicData uri="http://schemas.openxmlformats.org/drawingml/2006/chart">
            <c:chart xmlns:c="http://schemas.openxmlformats.org/drawingml/2006/chart" xmlns:r="http://schemas.openxmlformats.org/officeDocument/2006/relationships" r:id="rId4"/>
          </a:graphicData>
        </a:graphic>
      </p:graphicFrame>
      <p:sp>
        <p:nvSpPr>
          <p:cNvPr id="2" name="Dikdörtgen 1"/>
          <p:cNvSpPr/>
          <p:nvPr/>
        </p:nvSpPr>
        <p:spPr>
          <a:xfrm>
            <a:off x="3278188" y="0"/>
            <a:ext cx="8913812" cy="954107"/>
          </a:xfrm>
          <a:prstGeom prst="rect">
            <a:avLst/>
          </a:prstGeom>
        </p:spPr>
        <p:txBody>
          <a:bodyPr wrap="square">
            <a:spAutoFit/>
          </a:bodyPr>
          <a:lstStyle/>
          <a:p>
            <a:pPr lvl="0" algn="ctr"/>
            <a:r>
              <a:rPr lang="tr-TR" sz="2800" b="1" dirty="0">
                <a:solidFill>
                  <a:srgbClr val="C11D1D"/>
                </a:solidFill>
                <a:latin typeface="Corbel" panose="020B0503020204020204" pitchFamily="34" charset="0"/>
              </a:rPr>
              <a:t>TÜRKİYE MOBİLYA SEKTÖRÜ </a:t>
            </a:r>
            <a:r>
              <a:rPr lang="tr-TR" sz="2800" b="1" dirty="0" smtClean="0">
                <a:solidFill>
                  <a:srgbClr val="C11D1D"/>
                </a:solidFill>
                <a:latin typeface="Corbel" panose="020B0503020204020204" pitchFamily="34" charset="0"/>
              </a:rPr>
              <a:t>İHRACAT RAKAMLARI</a:t>
            </a:r>
          </a:p>
          <a:p>
            <a:pPr lvl="0" algn="ctr"/>
            <a:r>
              <a:rPr lang="tr-TR" sz="2800" b="1" dirty="0" smtClean="0">
                <a:solidFill>
                  <a:srgbClr val="C11D1D"/>
                </a:solidFill>
                <a:latin typeface="Corbel" panose="020B0503020204020204" pitchFamily="34" charset="0"/>
              </a:rPr>
              <a:t>2005-2015</a:t>
            </a:r>
            <a:endParaRPr lang="tr-TR" sz="2800" b="1" dirty="0">
              <a:solidFill>
                <a:srgbClr val="C11D1D"/>
              </a:solidFill>
              <a:latin typeface="Corbel" panose="020B0503020204020204" pitchFamily="34" charset="0"/>
            </a:endParaRPr>
          </a:p>
        </p:txBody>
      </p:sp>
      <p:sp>
        <p:nvSpPr>
          <p:cNvPr id="5" name="Yuvarlatılmış Dikdörtgen 4"/>
          <p:cNvSpPr/>
          <p:nvPr/>
        </p:nvSpPr>
        <p:spPr>
          <a:xfrm>
            <a:off x="2647667" y="5903413"/>
            <a:ext cx="8625386"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effectLst>
                  <a:outerShdw blurRad="38100" dist="38100" dir="2700000" algn="tl">
                    <a:srgbClr val="000000">
                      <a:alpha val="43137"/>
                    </a:srgbClr>
                  </a:outerShdw>
                </a:effectLst>
                <a:latin typeface="Calibri" panose="020F0502020204030204" pitchFamily="34" charset="0"/>
              </a:rPr>
              <a:t>TÜRKİYE MOBİLYA </a:t>
            </a:r>
            <a:r>
              <a:rPr lang="tr-TR" b="1" dirty="0" smtClean="0">
                <a:effectLst>
                  <a:outerShdw blurRad="38100" dist="38100" dir="2700000" algn="tl">
                    <a:srgbClr val="000000">
                      <a:alpha val="43137"/>
                    </a:srgbClr>
                  </a:outerShdw>
                </a:effectLst>
                <a:latin typeface="Calibri" panose="020F0502020204030204" pitchFamily="34" charset="0"/>
              </a:rPr>
              <a:t>SEKTÖRÜNÜN 2015 YILINDA YAPMIŞ OLDUĞU </a:t>
            </a:r>
          </a:p>
          <a:p>
            <a:pPr algn="ctr"/>
            <a:r>
              <a:rPr lang="tr-TR" b="1" dirty="0" smtClean="0">
                <a:effectLst>
                  <a:outerShdw blurRad="38100" dist="38100" dir="2700000" algn="tl">
                    <a:srgbClr val="000000">
                      <a:alpha val="43137"/>
                    </a:srgbClr>
                  </a:outerShdw>
                </a:effectLst>
                <a:latin typeface="Calibri" panose="020F0502020204030204" pitchFamily="34" charset="0"/>
              </a:rPr>
              <a:t>2 MİLYAR 315 MİLYON  USD’ LIK İHRACATIN % 13’ Ü (280MİLYON USD) OFİS MOBİLYALARI SEKTÖRÜ TARAFINDAN GERÇEKLEŞTİRİLMİŞTİR !!!</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9749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1"/>
            <a:ext cx="3278188" cy="1037586"/>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3187523129"/>
              </p:ext>
            </p:extLst>
          </p:nvPr>
        </p:nvGraphicFramePr>
        <p:xfrm>
          <a:off x="709682" y="887105"/>
          <a:ext cx="6413859" cy="4920614"/>
        </p:xfrm>
        <a:graphic>
          <a:graphicData uri="http://schemas.openxmlformats.org/drawingml/2006/chart">
            <c:chart xmlns:c="http://schemas.openxmlformats.org/drawingml/2006/chart" xmlns:r="http://schemas.openxmlformats.org/officeDocument/2006/relationships" r:id="rId4"/>
          </a:graphicData>
        </a:graphic>
      </p:graphicFrame>
      <p:sp>
        <p:nvSpPr>
          <p:cNvPr id="5" name="Metin kutusu 4"/>
          <p:cNvSpPr txBox="1"/>
          <p:nvPr/>
        </p:nvSpPr>
        <p:spPr>
          <a:xfrm>
            <a:off x="3230551" y="7464"/>
            <a:ext cx="8961449" cy="954107"/>
          </a:xfrm>
          <a:prstGeom prst="rect">
            <a:avLst/>
          </a:prstGeom>
          <a:noFill/>
        </p:spPr>
        <p:txBody>
          <a:bodyPr wrap="square" rtlCol="0">
            <a:spAutoFit/>
          </a:bodyPr>
          <a:lstStyle/>
          <a:p>
            <a:pPr algn="ctr"/>
            <a:r>
              <a:rPr lang="tr-TR" sz="2800" b="1" dirty="0" smtClean="0">
                <a:solidFill>
                  <a:srgbClr val="C00000"/>
                </a:solidFill>
                <a:latin typeface="Corbel" panose="020B0503020204020204" pitchFamily="34" charset="0"/>
              </a:rPr>
              <a:t>TÜRKİYE MOBİLYA SEKTÖRÜ 2015 YILI  İHRACAT DESTİNASYONLARI</a:t>
            </a:r>
            <a:endParaRPr lang="tr-TR" sz="2800" b="1" dirty="0">
              <a:solidFill>
                <a:srgbClr val="C00000"/>
              </a:solidFill>
              <a:latin typeface="Corbel" panose="020B0503020204020204" pitchFamily="34" charset="0"/>
            </a:endParaRPr>
          </a:p>
        </p:txBody>
      </p:sp>
      <p:sp>
        <p:nvSpPr>
          <p:cNvPr id="6" name="Yuvarlatılmış Dikdörtgen 5"/>
          <p:cNvSpPr/>
          <p:nvPr/>
        </p:nvSpPr>
        <p:spPr>
          <a:xfrm>
            <a:off x="2060222" y="5643035"/>
            <a:ext cx="3699133"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effectLst>
                  <a:outerShdw blurRad="38100" dist="38100" dir="2700000" algn="tl">
                    <a:srgbClr val="000000">
                      <a:alpha val="43137"/>
                    </a:srgbClr>
                  </a:outerShdw>
                </a:effectLst>
                <a:latin typeface="Calibri" panose="020F0502020204030204" pitchFamily="34" charset="0"/>
              </a:rPr>
              <a:t>TÜRKİYE MOBİLYA SEKTÖRÜ, 2015’TE 204 NOKTAYA İHRACAT GERÇEKLEŞTİRDİ....</a:t>
            </a:r>
            <a:endParaRPr lang="tr-TR" sz="2000" b="1" dirty="0">
              <a:solidFill>
                <a:schemeClr val="bg1"/>
              </a:solidFill>
              <a:effectLst>
                <a:outerShdw blurRad="38100" dist="38100" dir="2700000" algn="tl">
                  <a:srgbClr val="000000">
                    <a:alpha val="43137"/>
                  </a:srgbClr>
                </a:outerShdw>
              </a:effectLst>
            </a:endParaRPr>
          </a:p>
        </p:txBody>
      </p:sp>
      <p:sp>
        <p:nvSpPr>
          <p:cNvPr id="7" name="Yuvarlatılmış Dikdörtgen 6"/>
          <p:cNvSpPr/>
          <p:nvPr/>
        </p:nvSpPr>
        <p:spPr>
          <a:xfrm>
            <a:off x="8067512" y="975503"/>
            <a:ext cx="3699133" cy="5882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***2015 YILINDA </a:t>
            </a:r>
          </a:p>
          <a:p>
            <a:pPr algn="ct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TÜRKİYE OFİS MOBİLYA SEKTÖRÜNDE GERÇEKLEŞEN 280 MILYON USD’LIK İHRACATIN HEDEF PAZARLARI;</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IRAK,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İRAN,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SUUDİ ARABİSTAN,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LİBYA,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AZERBAYCAN,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NİJERYA,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RUSYA,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GANA,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HİNDİSTAN,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ÇİN , </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FAS,</a:t>
            </a:r>
          </a:p>
          <a:p>
            <a:pPr marL="342900" indent="-342900" algn="ctr">
              <a:buFont typeface="Arial" panose="020B0604020202020204" pitchFamily="34" charset="0"/>
              <a:buChar char="•"/>
            </a:pPr>
            <a:r>
              <a:rPr lang="tr-TR" sz="2000" b="1" dirty="0" smtClean="0">
                <a:solidFill>
                  <a:schemeClr val="bg1"/>
                </a:solidFill>
                <a:effectLst>
                  <a:outerShdw blurRad="38100" dist="38100" dir="2700000" algn="tl">
                    <a:srgbClr val="000000">
                      <a:alpha val="43137"/>
                    </a:srgbClr>
                  </a:outerShdw>
                </a:effectLst>
                <a:latin typeface="Calibri" panose="020F0502020204030204" pitchFamily="34" charset="0"/>
              </a:rPr>
              <a:t>CEZAYİR İDİ.</a:t>
            </a:r>
            <a:endParaRPr lang="tr-TR"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2429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sp>
        <p:nvSpPr>
          <p:cNvPr id="5" name="Yuvarlatılmış Dikdörtgen 4"/>
          <p:cNvSpPr/>
          <p:nvPr/>
        </p:nvSpPr>
        <p:spPr>
          <a:xfrm>
            <a:off x="2456596" y="4920774"/>
            <a:ext cx="9280477" cy="83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4000" b="1" dirty="0"/>
              <a:t>Teşekkür Ederiz… </a:t>
            </a:r>
          </a:p>
        </p:txBody>
      </p:sp>
    </p:spTree>
    <p:extLst>
      <p:ext uri="{BB962C8B-B14F-4D97-AF65-F5344CB8AC3E}">
        <p14:creationId xmlns:p14="http://schemas.microsoft.com/office/powerpoint/2010/main" val="3650648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öşeli Çift Ayraç 4"/>
          <p:cNvSpPr/>
          <p:nvPr/>
        </p:nvSpPr>
        <p:spPr>
          <a:xfrm>
            <a:off x="4717498" y="3955014"/>
            <a:ext cx="1546389" cy="10309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rtl="0">
              <a:lnSpc>
                <a:spcPct val="90000"/>
              </a:lnSpc>
              <a:spcBef>
                <a:spcPct val="0"/>
              </a:spcBef>
              <a:spcAft>
                <a:spcPct val="35000"/>
              </a:spcAft>
            </a:pPr>
            <a:endParaRPr lang="tr-TR" sz="1400" b="1" kern="1200" dirty="0">
              <a:latin typeface="Calibri"/>
              <a:ea typeface="+mn-ea"/>
              <a:cs typeface="+mn-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grpSp>
        <p:nvGrpSpPr>
          <p:cNvPr id="7" name="Başlık 1"/>
          <p:cNvGrpSpPr>
            <a:grpSpLocks noGrp="1"/>
          </p:cNvGrpSpPr>
          <p:nvPr/>
        </p:nvGrpSpPr>
        <p:grpSpPr bwMode="auto">
          <a:xfrm>
            <a:off x="1921537" y="3179928"/>
            <a:ext cx="9861030" cy="1838899"/>
            <a:chOff x="257" y="338"/>
            <a:chExt cx="5261" cy="799"/>
          </a:xfrm>
          <a:solidFill>
            <a:srgbClr val="C11D1D"/>
          </a:solidFill>
          <a:scene3d>
            <a:camera prst="orthographicFront">
              <a:rot lat="0" lon="0" rev="0"/>
            </a:camera>
            <a:lightRig rig="soft" dir="t">
              <a:rot lat="0" lon="0" rev="0"/>
            </a:lightRig>
          </a:scene3d>
        </p:grpSpPr>
        <p:pic>
          <p:nvPicPr>
            <p:cNvPr id="10" name="Başlık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 y="338"/>
              <a:ext cx="5261" cy="7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12" name="Text Box 5"/>
            <p:cNvSpPr txBox="1">
              <a:spLocks noChangeArrowheads="1"/>
            </p:cNvSpPr>
            <p:nvPr/>
          </p:nvSpPr>
          <p:spPr bwMode="auto">
            <a:xfrm>
              <a:off x="295" y="346"/>
              <a:ext cx="5184" cy="720"/>
            </a:xfrm>
            <a:prstGeom prst="rect">
              <a:avLst/>
            </a:prstGeom>
            <a:grp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p:spPr>
          <p:txBody>
            <a:bodyPr anchor="ct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tr-TR" sz="3200" b="1" dirty="0">
                  <a:solidFill>
                    <a:schemeClr val="bg1"/>
                  </a:solidFill>
                  <a:effectLst>
                    <a:outerShdw blurRad="38100" dist="38100" dir="2700000" algn="tl">
                      <a:srgbClr val="000000">
                        <a:alpha val="43137"/>
                      </a:srgbClr>
                    </a:outerShdw>
                  </a:effectLst>
                  <a:latin typeface="Calibri" pitchFamily="34" charset="0"/>
                  <a:cs typeface="Arial" charset="0"/>
                </a:rPr>
                <a:t>26 Şubat 1999 Tarihinde </a:t>
              </a:r>
            </a:p>
            <a:p>
              <a:pPr lvl="0" algn="ctr"/>
              <a:r>
                <a:rPr lang="tr-TR" sz="3200" b="1" dirty="0">
                  <a:solidFill>
                    <a:schemeClr val="bg1"/>
                  </a:solidFill>
                  <a:effectLst>
                    <a:outerShdw blurRad="38100" dist="38100" dir="2700000" algn="tl">
                      <a:srgbClr val="000000">
                        <a:alpha val="43137"/>
                      </a:srgbClr>
                    </a:outerShdw>
                  </a:effectLst>
                  <a:latin typeface="Calibri" pitchFamily="34" charset="0"/>
                  <a:cs typeface="Arial" charset="0"/>
                </a:rPr>
                <a:t>Türkiye Ofis Mobilya Sanayisini Güçlü Bir Çatı Altında </a:t>
              </a:r>
            </a:p>
            <a:p>
              <a:pPr lvl="0" algn="ctr"/>
              <a:r>
                <a:rPr lang="tr-TR" sz="3200" b="1" dirty="0">
                  <a:solidFill>
                    <a:schemeClr val="bg1"/>
                  </a:solidFill>
                  <a:effectLst>
                    <a:outerShdw blurRad="38100" dist="38100" dir="2700000" algn="tl">
                      <a:srgbClr val="000000">
                        <a:alpha val="43137"/>
                      </a:srgbClr>
                    </a:outerShdw>
                  </a:effectLst>
                  <a:latin typeface="Calibri" pitchFamily="34" charset="0"/>
                  <a:cs typeface="Arial" charset="0"/>
                </a:rPr>
                <a:t>Toparlamak İçin Kurulmuştur.</a:t>
              </a:r>
              <a:endParaRPr lang="tr-TR" sz="32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538418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2755431" y="1"/>
            <a:ext cx="9144000" cy="1255594"/>
          </a:xfrm>
        </p:spPr>
        <p:txBody>
          <a:bodyPr>
            <a:normAutofit/>
          </a:bodyPr>
          <a:lstStyle/>
          <a:p>
            <a:pPr algn="ctr"/>
            <a:r>
              <a:rPr lang="tr-TR" sz="3600" b="1" dirty="0" smtClean="0">
                <a:solidFill>
                  <a:srgbClr val="C00000"/>
                </a:solidFill>
                <a:effectLst>
                  <a:outerShdw blurRad="38100" dist="38100" dir="2700000" algn="tl">
                    <a:srgbClr val="000000">
                      <a:alpha val="43137"/>
                    </a:srgbClr>
                  </a:outerShdw>
                </a:effectLst>
                <a:latin typeface="Corbel" panose="020B0503020204020204" pitchFamily="34" charset="0"/>
              </a:rPr>
              <a:t>KURULUŞ AMAÇLARIMIZ…</a:t>
            </a:r>
            <a:r>
              <a:rPr lang="tr-TR" sz="3600" dirty="0" smtClean="0">
                <a:solidFill>
                  <a:srgbClr val="C00000"/>
                </a:solidFill>
                <a:latin typeface="Corbel" panose="020B0503020204020204" pitchFamily="34" charset="0"/>
              </a:rPr>
              <a:t/>
            </a:r>
            <a:br>
              <a:rPr lang="tr-TR" sz="3600" dirty="0" smtClean="0">
                <a:solidFill>
                  <a:srgbClr val="C00000"/>
                </a:solidFill>
                <a:latin typeface="Corbel" panose="020B0503020204020204" pitchFamily="34" charset="0"/>
              </a:rPr>
            </a:br>
            <a:endParaRPr lang="tr-TR" sz="3600" dirty="0">
              <a:solidFill>
                <a:srgbClr val="C00000"/>
              </a:solidFill>
              <a:latin typeface="Corbel" panose="020B0503020204020204" pitchFamily="34" charset="0"/>
            </a:endParaRPr>
          </a:p>
        </p:txBody>
      </p:sp>
      <p:graphicFrame>
        <p:nvGraphicFramePr>
          <p:cNvPr id="8" name="Diyagram 7"/>
          <p:cNvGraphicFramePr/>
          <p:nvPr>
            <p:extLst>
              <p:ext uri="{D42A27DB-BD31-4B8C-83A1-F6EECF244321}">
                <p14:modId xmlns:p14="http://schemas.microsoft.com/office/powerpoint/2010/main" val="391937739"/>
              </p:ext>
            </p:extLst>
          </p:nvPr>
        </p:nvGraphicFramePr>
        <p:xfrm>
          <a:off x="2147980" y="796413"/>
          <a:ext cx="11150222" cy="5840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0" y="-266290"/>
            <a:ext cx="3278188" cy="1270001"/>
          </a:xfrm>
          <a:prstGeom prst="rect">
            <a:avLst/>
          </a:prstGeom>
        </p:spPr>
      </p:pic>
    </p:spTree>
    <p:extLst>
      <p:ext uri="{BB962C8B-B14F-4D97-AF65-F5344CB8AC3E}">
        <p14:creationId xmlns:p14="http://schemas.microsoft.com/office/powerpoint/2010/main" val="193928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sp>
        <p:nvSpPr>
          <p:cNvPr id="6" name="Unvan 2"/>
          <p:cNvSpPr txBox="1">
            <a:spLocks/>
          </p:cNvSpPr>
          <p:nvPr/>
        </p:nvSpPr>
        <p:spPr>
          <a:xfrm>
            <a:off x="2825087" y="-67836"/>
            <a:ext cx="8918103" cy="165618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600" b="1" dirty="0" smtClean="0">
                <a:solidFill>
                  <a:srgbClr val="C00000"/>
                </a:solidFill>
                <a:effectLst>
                  <a:outerShdw blurRad="38100" dist="38100" dir="2700000" algn="tl">
                    <a:srgbClr val="000000">
                      <a:alpha val="43137"/>
                    </a:srgbClr>
                  </a:outerShdw>
                </a:effectLst>
              </a:rPr>
              <a:t>ÜYELERİMİZ…</a:t>
            </a:r>
            <a:r>
              <a:rPr lang="tr-TR" sz="3600" dirty="0" smtClean="0">
                <a:solidFill>
                  <a:srgbClr val="C00000"/>
                </a:solidFill>
              </a:rPr>
              <a:t/>
            </a:r>
            <a:br>
              <a:rPr lang="tr-TR" sz="3600" dirty="0" smtClean="0">
                <a:solidFill>
                  <a:srgbClr val="C00000"/>
                </a:solidFill>
              </a:rPr>
            </a:br>
            <a:endParaRPr lang="tr-TR" sz="3600" dirty="0">
              <a:solidFill>
                <a:srgbClr val="C00000"/>
              </a:solidFill>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528" y="1350981"/>
            <a:ext cx="8857397" cy="5118058"/>
          </a:xfrm>
          <a:prstGeom prst="rect">
            <a:avLst/>
          </a:prstGeom>
        </p:spPr>
      </p:pic>
    </p:spTree>
    <p:extLst>
      <p:ext uri="{BB962C8B-B14F-4D97-AF65-F5344CB8AC3E}">
        <p14:creationId xmlns:p14="http://schemas.microsoft.com/office/powerpoint/2010/main" val="69632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1231883" y="3149255"/>
            <a:ext cx="10573430" cy="1566808"/>
          </a:xfrm>
          <a:prstGeom prst="roundRect">
            <a:avLst>
              <a:gd name="adj" fmla="val 4167"/>
            </a:avLst>
          </a:prstGeom>
          <a:solidFill>
            <a:srgbClr val="FFFFFF"/>
          </a:solidFill>
          <a:ln w="76200" cap="sq">
            <a:noFill/>
            <a:miter lim="800000"/>
          </a:ln>
          <a:effectLst>
            <a:outerShdw blurRad="107950" dist="12700" dir="5400000" algn="ctr">
              <a:srgbClr val="000000"/>
            </a:outerShdw>
            <a:reflection blurRad="12700" stA="33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spTree>
    <p:extLst>
      <p:ext uri="{BB962C8B-B14F-4D97-AF65-F5344CB8AC3E}">
        <p14:creationId xmlns:p14="http://schemas.microsoft.com/office/powerpoint/2010/main" val="1382379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0813"/>
            <a:ext cx="3278188" cy="1270001"/>
          </a:xfrm>
        </p:spPr>
      </p:pic>
      <p:grpSp>
        <p:nvGrpSpPr>
          <p:cNvPr id="3075" name="Başlık 1"/>
          <p:cNvGrpSpPr>
            <a:grpSpLocks noGrp="1"/>
          </p:cNvGrpSpPr>
          <p:nvPr/>
        </p:nvGrpSpPr>
        <p:grpSpPr bwMode="auto">
          <a:xfrm>
            <a:off x="1921537" y="3179928"/>
            <a:ext cx="9861030" cy="1838899"/>
            <a:chOff x="257" y="338"/>
            <a:chExt cx="5261" cy="799"/>
          </a:xfrm>
          <a:solidFill>
            <a:srgbClr val="C11D1D"/>
          </a:solidFill>
          <a:scene3d>
            <a:camera prst="orthographicFront">
              <a:rot lat="0" lon="0" rev="0"/>
            </a:camera>
            <a:lightRig rig="soft" dir="t">
              <a:rot lat="0" lon="0" rev="0"/>
            </a:lightRig>
          </a:scene3d>
        </p:grpSpPr>
        <p:pic>
          <p:nvPicPr>
            <p:cNvPr id="3077" name="Başlık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 y="338"/>
              <a:ext cx="5261" cy="7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93189" name="Text Box 5"/>
            <p:cNvSpPr txBox="1">
              <a:spLocks noChangeArrowheads="1"/>
            </p:cNvSpPr>
            <p:nvPr/>
          </p:nvSpPr>
          <p:spPr bwMode="auto">
            <a:xfrm>
              <a:off x="295" y="346"/>
              <a:ext cx="5184" cy="720"/>
            </a:xfrm>
            <a:prstGeom prst="rect">
              <a:avLst/>
            </a:prstGeom>
            <a:grp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p:spPr>
          <p:txBody>
            <a:bodyPr anchor="ct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defRPr/>
              </a:pPr>
              <a:r>
                <a:rPr lang="tr-TR" sz="3200" b="1" dirty="0" smtClean="0">
                  <a:solidFill>
                    <a:schemeClr val="bg1"/>
                  </a:solidFill>
                  <a:effectLst>
                    <a:outerShdw blurRad="38100" dist="38100" dir="2700000" algn="tl">
                      <a:srgbClr val="C0C0C0"/>
                    </a:outerShdw>
                  </a:effectLst>
                  <a:latin typeface="Calibri" pitchFamily="34" charset="0"/>
                </a:rPr>
                <a:t>PRO-CNC ERASMUS KA+2 PROJESİ VE OMSİAD</a:t>
              </a:r>
              <a:endParaRPr lang="tr-TR" sz="3200" dirty="0">
                <a:solidFill>
                  <a:schemeClr val="bg1"/>
                </a:solidFill>
                <a:effectLst>
                  <a:outerShdw blurRad="38100" dist="38100" dir="2700000" algn="tl">
                    <a:srgbClr val="C0C0C0"/>
                  </a:outerShdw>
                </a:effectLst>
                <a:latin typeface="Calibri" pitchFamily="34" charset="0"/>
              </a:endParaRPr>
            </a:p>
          </p:txBody>
        </p:sp>
      </p:grpSp>
    </p:spTree>
    <p:extLst>
      <p:ext uri="{BB962C8B-B14F-4D97-AF65-F5344CB8AC3E}">
        <p14:creationId xmlns:p14="http://schemas.microsoft.com/office/powerpoint/2010/main" val="1510582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638" y="-150482"/>
            <a:ext cx="3278188" cy="1270001"/>
          </a:xfrm>
          <a:prstGeom prst="rect">
            <a:avLst/>
          </a:prstGeom>
        </p:spPr>
      </p:pic>
      <p:pic>
        <p:nvPicPr>
          <p:cNvPr id="4" name="Picture 2" descr="http://i.sozcu.com.tr/wp-content/uploads/2014/09/logo-67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7707" y="0"/>
            <a:ext cx="1874293" cy="1037855"/>
          </a:xfrm>
          <a:prstGeom prst="rect">
            <a:avLst/>
          </a:prstGeom>
          <a:noFill/>
          <a:extLst>
            <a:ext uri="{909E8E84-426E-40DD-AFC4-6F175D3DCCD1}">
              <a14:hiddenFill xmlns:a14="http://schemas.microsoft.com/office/drawing/2010/main">
                <a:solidFill>
                  <a:srgbClr val="FFFFFF"/>
                </a:solidFill>
              </a14:hiddenFill>
            </a:ext>
          </a:extLst>
        </p:spPr>
      </p:pic>
      <p:sp>
        <p:nvSpPr>
          <p:cNvPr id="5" name="Şimşek İşareti 4"/>
          <p:cNvSpPr/>
          <p:nvPr/>
        </p:nvSpPr>
        <p:spPr>
          <a:xfrm>
            <a:off x="1187354" y="1037856"/>
            <a:ext cx="10467833" cy="5322002"/>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426 w 21600"/>
              <a:gd name="connsiteY6" fmla="*/ 15823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426 w 21600"/>
              <a:gd name="connsiteY6" fmla="*/ 15823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426 w 21600"/>
              <a:gd name="connsiteY6" fmla="*/ 15823 h 21600"/>
              <a:gd name="connsiteX7" fmla="*/ 12222 w 21600"/>
              <a:gd name="connsiteY7" fmla="*/ 14032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426 w 21600"/>
              <a:gd name="connsiteY6" fmla="*/ 15823 h 21600"/>
              <a:gd name="connsiteX7" fmla="*/ 10211 w 21600"/>
              <a:gd name="connsiteY7" fmla="*/ 14123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00" h="21600">
                <a:moveTo>
                  <a:pt x="8472" y="0"/>
                </a:moveTo>
                <a:lnTo>
                  <a:pt x="12860" y="6080"/>
                </a:lnTo>
                <a:lnTo>
                  <a:pt x="11050" y="6797"/>
                </a:lnTo>
                <a:lnTo>
                  <a:pt x="16577" y="12007"/>
                </a:lnTo>
                <a:lnTo>
                  <a:pt x="14767" y="12877"/>
                </a:lnTo>
                <a:lnTo>
                  <a:pt x="21600" y="21600"/>
                </a:lnTo>
                <a:lnTo>
                  <a:pt x="7426" y="15823"/>
                </a:lnTo>
                <a:lnTo>
                  <a:pt x="10211" y="14123"/>
                </a:lnTo>
                <a:lnTo>
                  <a:pt x="5022" y="9705"/>
                </a:lnTo>
                <a:lnTo>
                  <a:pt x="7602" y="8382"/>
                </a:lnTo>
                <a:lnTo>
                  <a:pt x="0" y="3890"/>
                </a:lnTo>
                <a:lnTo>
                  <a:pt x="847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chemeClr val="tx1"/>
                </a:solidFill>
              </a:rPr>
              <a:t>			   </a:t>
            </a:r>
            <a:r>
              <a:rPr lang="tr-TR" sz="2800" b="1" dirty="0" smtClean="0">
                <a:solidFill>
                  <a:schemeClr val="bg1"/>
                </a:solidFill>
                <a:effectLst>
                  <a:outerShdw blurRad="38100" dist="38100" dir="2700000" algn="tl">
                    <a:srgbClr val="000000">
                      <a:alpha val="43137"/>
                    </a:srgbClr>
                  </a:outerShdw>
                </a:effectLst>
              </a:rPr>
              <a:t>Üretim </a:t>
            </a:r>
            <a:r>
              <a:rPr lang="tr-TR" sz="2800" b="1" dirty="0">
                <a:solidFill>
                  <a:schemeClr val="bg1"/>
                </a:solidFill>
                <a:effectLst>
                  <a:outerShdw blurRad="38100" dist="38100" dir="2700000" algn="tl">
                    <a:srgbClr val="000000">
                      <a:alpha val="43137"/>
                    </a:srgbClr>
                  </a:outerShdw>
                </a:effectLst>
              </a:rPr>
              <a:t>ve İhracat </a:t>
            </a:r>
            <a:endParaRPr lang="tr-TR" sz="2800" b="1" dirty="0" smtClean="0">
              <a:solidFill>
                <a:schemeClr val="bg1"/>
              </a:solidFill>
              <a:effectLst>
                <a:outerShdw blurRad="38100" dist="38100" dir="2700000" algn="tl">
                  <a:srgbClr val="000000">
                    <a:alpha val="43137"/>
                  </a:srgbClr>
                </a:outerShdw>
              </a:effectLst>
            </a:endParaRPr>
          </a:p>
          <a:p>
            <a:r>
              <a:rPr lang="tr-TR" sz="2800" b="1" dirty="0" smtClean="0">
                <a:solidFill>
                  <a:schemeClr val="bg1"/>
                </a:solidFill>
                <a:effectLst>
                  <a:outerShdw blurRad="38100" dist="38100" dir="2700000" algn="tl">
                    <a:srgbClr val="000000">
                      <a:alpha val="43137"/>
                    </a:srgbClr>
                  </a:outerShdw>
                </a:effectLst>
              </a:rPr>
              <a:t>				   Potansiyelini Keşfet !</a:t>
            </a:r>
            <a:endParaRPr lang="tr-TR"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6513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0813"/>
            <a:ext cx="3278188" cy="1270001"/>
          </a:xfrm>
        </p:spPr>
      </p:pic>
      <p:graphicFrame>
        <p:nvGraphicFramePr>
          <p:cNvPr id="14" name="Diyagram 13"/>
          <p:cNvGraphicFramePr/>
          <p:nvPr>
            <p:extLst>
              <p:ext uri="{D42A27DB-BD31-4B8C-83A1-F6EECF244321}">
                <p14:modId xmlns:p14="http://schemas.microsoft.com/office/powerpoint/2010/main" val="2747994371"/>
              </p:ext>
            </p:extLst>
          </p:nvPr>
        </p:nvGraphicFramePr>
        <p:xfrm>
          <a:off x="1639094" y="2456598"/>
          <a:ext cx="11655188" cy="3043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ikdörtgen 1"/>
          <p:cNvSpPr/>
          <p:nvPr/>
        </p:nvSpPr>
        <p:spPr>
          <a:xfrm>
            <a:off x="3278188" y="0"/>
            <a:ext cx="8913812" cy="1077218"/>
          </a:xfrm>
          <a:prstGeom prst="rect">
            <a:avLst/>
          </a:prstGeom>
        </p:spPr>
        <p:txBody>
          <a:bodyPr wrap="square">
            <a:spAutoFit/>
          </a:bodyPr>
          <a:lstStyle/>
          <a:p>
            <a:pPr algn="ctr">
              <a:defRPr/>
            </a:pPr>
            <a:r>
              <a:rPr lang="tr-TR" sz="3200" b="1" dirty="0">
                <a:solidFill>
                  <a:srgbClr val="C11D1D"/>
                </a:solidFill>
                <a:effectLst>
                  <a:outerShdw blurRad="38100" dist="38100" dir="2700000" algn="tl">
                    <a:srgbClr val="C0C0C0"/>
                  </a:outerShdw>
                </a:effectLst>
                <a:latin typeface="Calibri" pitchFamily="34" charset="0"/>
              </a:rPr>
              <a:t>PRO-CNC ERASMUS KA+2 </a:t>
            </a:r>
            <a:r>
              <a:rPr lang="tr-TR" sz="3200" b="1" dirty="0" smtClean="0">
                <a:solidFill>
                  <a:srgbClr val="C11D1D"/>
                </a:solidFill>
                <a:effectLst>
                  <a:outerShdw blurRad="38100" dist="38100" dir="2700000" algn="tl">
                    <a:srgbClr val="C0C0C0"/>
                  </a:outerShdw>
                </a:effectLst>
                <a:latin typeface="Calibri" pitchFamily="34" charset="0"/>
              </a:rPr>
              <a:t>PROJESİ’ NDE </a:t>
            </a:r>
          </a:p>
          <a:p>
            <a:pPr algn="ctr">
              <a:defRPr/>
            </a:pPr>
            <a:r>
              <a:rPr lang="tr-TR" sz="3200" b="1" dirty="0" smtClean="0">
                <a:solidFill>
                  <a:srgbClr val="C11D1D"/>
                </a:solidFill>
                <a:effectLst>
                  <a:outerShdw blurRad="38100" dist="38100" dir="2700000" algn="tl">
                    <a:srgbClr val="C0C0C0"/>
                  </a:outerShdw>
                </a:effectLst>
                <a:latin typeface="Calibri" pitchFamily="34" charset="0"/>
              </a:rPr>
              <a:t>OMSİAD</a:t>
            </a:r>
            <a:endParaRPr lang="tr-TR" sz="3200" dirty="0">
              <a:solidFill>
                <a:srgbClr val="C11D1D"/>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516958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0813"/>
            <a:ext cx="3278188" cy="1270001"/>
          </a:xfrm>
        </p:spPr>
      </p:pic>
      <p:graphicFrame>
        <p:nvGraphicFramePr>
          <p:cNvPr id="14" name="Diyagram 13"/>
          <p:cNvGraphicFramePr/>
          <p:nvPr>
            <p:extLst>
              <p:ext uri="{D42A27DB-BD31-4B8C-83A1-F6EECF244321}">
                <p14:modId xmlns:p14="http://schemas.microsoft.com/office/powerpoint/2010/main" val="4104509624"/>
              </p:ext>
            </p:extLst>
          </p:nvPr>
        </p:nvGraphicFramePr>
        <p:xfrm>
          <a:off x="1807417" y="1350142"/>
          <a:ext cx="10234458" cy="4838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ikdörtgen 1"/>
          <p:cNvSpPr/>
          <p:nvPr/>
        </p:nvSpPr>
        <p:spPr>
          <a:xfrm>
            <a:off x="3128063" y="0"/>
            <a:ext cx="8913812" cy="1077218"/>
          </a:xfrm>
          <a:prstGeom prst="rect">
            <a:avLst/>
          </a:prstGeom>
        </p:spPr>
        <p:txBody>
          <a:bodyPr wrap="square">
            <a:spAutoFit/>
          </a:bodyPr>
          <a:lstStyle/>
          <a:p>
            <a:pPr lvl="0" algn="ctr">
              <a:defRPr/>
            </a:pPr>
            <a:r>
              <a:rPr lang="tr-TR" sz="3200" b="1" dirty="0">
                <a:solidFill>
                  <a:srgbClr val="C11D1D"/>
                </a:solidFill>
                <a:effectLst>
                  <a:outerShdw blurRad="38100" dist="38100" dir="2700000" algn="tl">
                    <a:srgbClr val="C0C0C0"/>
                  </a:outerShdw>
                </a:effectLst>
                <a:latin typeface="Calibri" pitchFamily="34" charset="0"/>
              </a:rPr>
              <a:t>PRO-CNC ERASMUS KA+2 PROJESİ’ NDE </a:t>
            </a:r>
          </a:p>
          <a:p>
            <a:pPr lvl="0" algn="ctr">
              <a:defRPr/>
            </a:pPr>
            <a:r>
              <a:rPr lang="tr-TR" sz="3200" b="1" dirty="0">
                <a:solidFill>
                  <a:srgbClr val="C11D1D"/>
                </a:solidFill>
                <a:effectLst>
                  <a:outerShdw blurRad="38100" dist="38100" dir="2700000" algn="tl">
                    <a:srgbClr val="C0C0C0"/>
                  </a:outerShdw>
                </a:effectLst>
                <a:latin typeface="Calibri" pitchFamily="34" charset="0"/>
              </a:rPr>
              <a:t>OMSİAD</a:t>
            </a:r>
            <a:endParaRPr lang="tr-TR" sz="3200" dirty="0">
              <a:solidFill>
                <a:srgbClr val="C11D1D"/>
              </a:solidFill>
              <a:effectLst>
                <a:outerShdw blurRad="38100" dist="38100" dir="2700000" algn="tl">
                  <a:srgbClr val="C0C0C0"/>
                </a:outerShdw>
              </a:effectLst>
              <a:latin typeface="Calibri" pitchFamily="34" charset="0"/>
            </a:endParaRPr>
          </a:p>
        </p:txBody>
      </p:sp>
      <p:sp>
        <p:nvSpPr>
          <p:cNvPr id="3" name="Dikdörtgen 2"/>
          <p:cNvSpPr/>
          <p:nvPr/>
        </p:nvSpPr>
        <p:spPr>
          <a:xfrm>
            <a:off x="1807417" y="1015668"/>
            <a:ext cx="4519641" cy="400110"/>
          </a:xfrm>
          <a:prstGeom prst="rect">
            <a:avLst/>
          </a:prstGeom>
        </p:spPr>
        <p:txBody>
          <a:bodyPr wrap="square">
            <a:spAutoFit/>
          </a:bodyPr>
          <a:lstStyle/>
          <a:p>
            <a:pPr lvl="0"/>
            <a:r>
              <a:rPr lang="tr-TR" sz="2000" b="1" dirty="0">
                <a:solidFill>
                  <a:srgbClr val="C00000"/>
                </a:solidFill>
              </a:rPr>
              <a:t>Yapılan anket </a:t>
            </a:r>
            <a:r>
              <a:rPr lang="tr-TR" sz="2000" b="1" dirty="0" smtClean="0">
                <a:solidFill>
                  <a:srgbClr val="C00000"/>
                </a:solidFill>
              </a:rPr>
              <a:t>sonucunda; </a:t>
            </a:r>
            <a:endParaRPr lang="tr-TR" sz="2000" dirty="0">
              <a:solidFill>
                <a:srgbClr val="C00000"/>
              </a:solidFill>
            </a:endParaRPr>
          </a:p>
        </p:txBody>
      </p:sp>
      <p:sp>
        <p:nvSpPr>
          <p:cNvPr id="4" name="Dikdörtgen 3"/>
          <p:cNvSpPr/>
          <p:nvPr/>
        </p:nvSpPr>
        <p:spPr>
          <a:xfrm>
            <a:off x="3278188" y="6065691"/>
            <a:ext cx="8763687" cy="707886"/>
          </a:xfrm>
          <a:prstGeom prst="rect">
            <a:avLst/>
          </a:prstGeom>
        </p:spPr>
        <p:txBody>
          <a:bodyPr wrap="square">
            <a:spAutoFit/>
          </a:bodyPr>
          <a:lstStyle/>
          <a:p>
            <a:pPr lvl="0"/>
            <a:r>
              <a:rPr lang="tr-TR" sz="2000" b="1" dirty="0" smtClean="0">
                <a:solidFill>
                  <a:srgbClr val="C00000"/>
                </a:solidFill>
              </a:rPr>
              <a:t>görülmüş ve ortağı olduğumuz projenin geri dönüşünün sektörümüze  </a:t>
            </a:r>
          </a:p>
          <a:p>
            <a:pPr lvl="0"/>
            <a:r>
              <a:rPr lang="tr-TR" sz="2000" b="1" dirty="0" smtClean="0">
                <a:solidFill>
                  <a:srgbClr val="C00000"/>
                </a:solidFill>
              </a:rPr>
              <a:t>faydalı olacağına inanılmıştır.</a:t>
            </a:r>
            <a:endParaRPr lang="tr-TR" sz="2000" dirty="0"/>
          </a:p>
        </p:txBody>
      </p:sp>
    </p:spTree>
    <p:extLst>
      <p:ext uri="{BB962C8B-B14F-4D97-AF65-F5344CB8AC3E}">
        <p14:creationId xmlns:p14="http://schemas.microsoft.com/office/powerpoint/2010/main" val="1626718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TM03457496[[fn=Paralaks]]</Template>
  <TotalTime>667</TotalTime>
  <Words>1520</Words>
  <Application>Microsoft Office PowerPoint</Application>
  <PresentationFormat>Özel</PresentationFormat>
  <Paragraphs>192</Paragraphs>
  <Slides>19</Slides>
  <Notes>19</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Paralaks</vt:lpstr>
      <vt:lpstr>PowerPoint Sunusu</vt:lpstr>
      <vt:lpstr>PowerPoint Sunusu</vt:lpstr>
      <vt:lpstr>KURULUŞ AMAÇLARIMIZ…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Omsiad iletişim</dc:creator>
  <cp:lastModifiedBy>Özlem Can</cp:lastModifiedBy>
  <cp:revision>85</cp:revision>
  <cp:lastPrinted>2016-05-31T15:09:31Z</cp:lastPrinted>
  <dcterms:created xsi:type="dcterms:W3CDTF">2016-05-29T17:05:37Z</dcterms:created>
  <dcterms:modified xsi:type="dcterms:W3CDTF">2016-06-03T09:54:48Z</dcterms:modified>
</cp:coreProperties>
</file>